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3" r:id="rId10"/>
    <p:sldId id="268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8:52:50.0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472 206,'5'-3,"0"0,0 1,1 0,-1 0,0 0,1 1,-1 0,1 0,-1 0,1 1,0-1,-1 1,9 1,8-1,641-39,710-19,-960 57,721 5,-491 28,-513-23,461-3,-334-8,-145 2,-65 0,-37 0,-12 0,-800-23,130 2,266 18,-396-9,-534 1,806 14,420-1,39 0,-124-11,156 2,-46-15,25 5,13 9,-1 1,0 3,0 2,-60 5,10-1,-75 9,13 0,137-11,1 1,-35 7,49-3,18-2,27 0,824 2,-476-8,705 52,-588-21,-300-23,1243 6,-863-14,673 3,-1747 0,460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26.5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1 116,'2056'-68,"-599"45,-1187 24,110-13,3 0,-243 11,164 3,-246 5,107 24,-16-1,-59-10,-65-13,-1-1,49 5,166-9,-184-2,-19-1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4:45.63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71,'1'-3,"1"0,0 0,0 0,0 0,0 0,1 0,-1 1,1-1,-1 1,1 0,0 0,0 0,0 0,0 0,0 1,1-1,-1 1,0 0,5-1,71-12,-72 13,143-9,184 10,-123 3,202-3,-405 1,0 1,0 0,0 0,0 0,0 1,0 0,-1 0,1 1,8 6,-5-4,0 0,0-1,18 6,1-6,-1-1,1-1,0-2,53-4,-13 0,-49 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4:51.6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22,'735'0,"-705"-1,46-8,20-2,170 11,-234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4:53.2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0,'3222'0,"-3197"0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4:56.38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45,'2169'0,"-1857"-12,5 0,-128 2,-6-1,170 12,-331-1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4:58.9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1 114,'3115'0,"-2703"-11,21-1,5-13,-157 5,-145 12,268-6,-217 16,232-4,-307-9,43-1,111 12,-236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03.7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0,'6517'0,"-6316"11,1 1,6230-13,-6398 0,50-7,-56 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04.9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0,'127'17,"556"-10,-390-9,-274 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06.6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90,'516'2,"546"-4,-346-20,246-1,-505 12,-40 0,1178 11,-1576-1,0 0,28-8,29-2,213 11,-269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08.1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1,'2073'0,"-2049"0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3:50.8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1,'147'0,"971"8,-4 52,561 33,-881-71,-78 0,-384-12,340 3,-371-12,252-3,-294-9,166-2,1379 14,-1446 11,9 0,-227-11,139-3,-190-11,-24 2,238-21,-221 20,104-12,-70 10,-87 10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09.2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1,'1155'0,"-1133"0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11.2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23,'1313'-17,"-604"12,-508 5,-179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12.1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44,'0'-4,"7"-1,11 0,17 1,21 2,25 0,9 1,1-3,-8-1,-9 0,-11 1,-16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18.95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0,'3420'0,"-3264"11,-16 0,99-12,95 4,-118 20,-49-3,-75-10,-42-3,62 0,-94-7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15:24.8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401 24,'242'10,"-42"-1,1628-4,-972-8,146 15,-26 0,2585-13,-3021 13,24 0,-428-13,1223 14,264 18,-1561-31,330 7,-296 0,-1 4,104 26,-132-26,-44-8,0 1,30 9,-47-12,0 2,0-1,-1 1,1-1,-1 1,0 1,0-1,0 1,0 0,0 0,-1 0,0 1,6 8,13 28,-2 1,-2 2,26 86,-27-75,70 275,-39-132,20 63,58 434,-119-558,-11 154,-19-75,0 9,20-147,-23 292,-34 322,56 4,2-50,-22-372,1 23,20-247,-1 1,-3-1,-18 73,24-122,0 0,-1 1,1-1,-1 0,1 0,-1 0,1 0,-1 0,1 0,-1 0,0 0,0 0,1 0,-1 0,0-1,0 1,0 0,0-1,0 1,0 0,0-1,0 1,0-1,0 1,-3-1,1 1,0-1,-1 0,1 0,0 0,0-1,-1 1,1-1,0 0,-6-2,-11-5,1-1,-28-19,24 15,-55-29,-1 3,-2 4,-2 4,-168-41,110 48,-195-8,-144 24,189 6,-227-31,-55-1,-3655 33,1891 4,1762-17,233 4,-351-36,230 9,361 33,44 3,0-2,-108-21,80 6,-107-7,-15-2,118 16,-1 4,-154 7,93 3,-726-3,858 1,0 1,-29 7,-37 2,41-9,22 0,1-1,0-1,-1-1,-24-5,43 5,1-1,-1 1,0-1,1 0,-1 0,1 0,0-1,0 1,0-1,0 0,0 0,0 0,1 0,-1 0,1 0,-3-6,-27-65,31 70,-25-74,4-1,-12-92,-6-166,28-683,13 976,9-230,1-122,-12-2072,3 2437,1 1,1 0,11-36,-8 36,-1 0,-1 0,0-39,-3 15,1-1,3 1,15-58,-10 34,-10 58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37:49.58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25,'1'-1,"0"0,-1-1,1 1,0 1,0-1,0 0,0 0,0 0,1 0,-1 1,0-1,0 1,0-1,1 1,-1-1,0 1,0 0,1-1,-1 1,0 0,1 0,-1 0,3 0,-1 0,83-8,125 5,-99 4,2105-1,-1032 1,-926 3,446 65,-465-37,248 1,246-33,-352-4,4441 4,-3983-27,-466 10,-328 16,495-31,-419 18,-40 3,85 0,-108 13,-28-1,0-1,50-6,-60 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3:59:45.34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0,'5'1,"0"-1,1 1,-1 0,0 1,0-1,9 5,17 4,57 3,0-4,0-3,102-8,-78 0,303 0,-389 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3:59:46.51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21,'132'-10,"-24"0,571 23,-572-8,-62-3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3:59:50.76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1,'238'10,"-42"-1,-88-7,530 33,-514-24,205-9,-155-4,341 2,-497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3:59:52.0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47,'453'-13,"-188"3,1 0,202-3,532 13,-980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14.0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1 113,'353'-12,"-25"1,-274 10,391-12,297-21,-401 22,630 1,-127 5,498-7,-916 49,-106-5,662-8,1324-23,-2284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3:59:53.44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47,'25'-8,"1"0,0 2,0 0,1 2,-1 1,1 1,33 2,-3-1,966-8,-591 12,-47-3,-364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3:59:54.74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0,'1035'0,"-1006"2,49 8,21 2,-76-12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0:40.74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24,'257'-11,"-37"0,-155 10,535 2,-308 32,28 1,264-35,-557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0:47.12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1,'0'1,"1"-1,-1 1,1 0,0 0,-1 0,1 0,0-1,0 1,-1 0,1-1,0 1,0 0,0-1,0 1,0-1,0 0,0 1,0-1,0 0,0 0,0 1,2-1,31 6,-27-5,124 16,135 0,-168-12,113-2,37 3,-149 12,-81-16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0:48.25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1,'233'10,"-37"0,500-7,-414-3,-263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1:27.88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1,'921'13,"-383"-3,111 16,-343-9,-169-15,-118-2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1:28.98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0 183,'4'0,"9"0,17-4,185-20,79-10,32 1,-7 6,-30 7,-30 4,-45 5,-35 4,-29 3,-33 2,-13 2,-18 0,-22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1:29.88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0 136,'4'0,"9"-4,13-1,10-4,15 0,24 2,26-2,11-4,14-3,7 2,0 2,-7 4,-6-1,-9 2,-3 1,-14 2,-18 1,-22 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1:31.10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1,'3'0,"10"0,13 0,22 0,33 0,32 0,28 0,13 0,6 0,3 0,-4 3,-17 6,-22 1,-16 2,-18 4,-12 2,-16-2,-16-3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1:32.48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1,'24'9,"1"-2,-1 0,1-1,0-2,0-1,0 0,36-2,-6 1,737 78,-415-35,623-10,-939-36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15.5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2,'561'-1,"623"3,-765 9,106 1,131 1,-336-4,413 26,-270-10,1459 6,-1746-44,-3 1,153 14,-301-2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7T14:01:40.3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3212 41,'-282'-21,"48"2,-793 28,759-1,-185 14,390-14,0 3,0 2,1 4,1 1,-65 31,78-28,1 3,1 1,1 3,2 1,0 2,-58 57,87-71,1 0,1 1,0 1,1 0,1 1,1 0,1 0,1 1,0 0,2 0,-4 26,0 23,2 0,4 80,3-71,4 152,0-186,1 0,2-1,15 49,108 252,-52-151,-52-114,-5 0,18 121,2 15,-25-150,-3 0,-3 1,2 115,-15 87,5 408,-1-626,3-1,2 0,2-1,3 1,1-2,3 1,36 80,-44-118,0 0,1-1,0 1,1-2,0 1,0-1,1 0,1-1,-1 0,1-1,0 0,22 9,12 4,92 26,-71-32,0-2,0-4,1-2,83-4,-29 0,302-2,-307-7,188-36,-212 27,65-16,-138 27,0-1,-1-1,0 0,0-2,30-19,7-17,-47 37,0 0,0 1,1 0,0 1,0 0,1 0,-1 1,1 0,0 1,18-6,0 4,-6 2,-1 0,-1-2,1 0,-1-1,29-16,-29 10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16.8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3,'910'-2,"1062"5,-1277 22,-117-3,968 0,-88-23,-1418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18.0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24,'864'2,"1040"-5,-1348-8,264 0,-679 11,-119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23.6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0,'2956'0,"-2799"4,-104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24.7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46,'4'0,"24"0,43 0,23 0,24 0,30-4,21 0,9-5,-4 0,-18 1,-33 2,-34 3,-31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26T19:04:25.3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0 193,'12'0,"14"0,20 0,24-4,31-5,26-1,37-2,33-4,18-2,8-7,-20 2,-25 1,-30 3,-34 6,-35 1,-31 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4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9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5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7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0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2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3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8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6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9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A6FA89-77CF-40D9-B67A-F2DA4936385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5EF5D6-6D60-42D5-8123-9704E876BDF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84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customXml" Target="../ink/ink33.xml"/><Relationship Id="rId26" Type="http://schemas.openxmlformats.org/officeDocument/2006/relationships/customXml" Target="../ink/ink37.xml"/><Relationship Id="rId3" Type="http://schemas.openxmlformats.org/officeDocument/2006/relationships/image" Target="../media/image37.png"/><Relationship Id="rId21" Type="http://schemas.openxmlformats.org/officeDocument/2006/relationships/image" Target="../media/image46.png"/><Relationship Id="rId7" Type="http://schemas.openxmlformats.org/officeDocument/2006/relationships/image" Target="../media/image39.png"/><Relationship Id="rId12" Type="http://schemas.openxmlformats.org/officeDocument/2006/relationships/customXml" Target="../ink/ink30.xml"/><Relationship Id="rId17" Type="http://schemas.openxmlformats.org/officeDocument/2006/relationships/image" Target="../media/image44.png"/><Relationship Id="rId25" Type="http://schemas.openxmlformats.org/officeDocument/2006/relationships/image" Target="../media/image48.png"/><Relationship Id="rId33" Type="http://schemas.openxmlformats.org/officeDocument/2006/relationships/image" Target="../media/image52.png"/><Relationship Id="rId2" Type="http://schemas.openxmlformats.org/officeDocument/2006/relationships/image" Target="../media/image36.png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29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41.png"/><Relationship Id="rId24" Type="http://schemas.openxmlformats.org/officeDocument/2006/relationships/customXml" Target="../ink/ink36.xml"/><Relationship Id="rId32" Type="http://schemas.openxmlformats.org/officeDocument/2006/relationships/customXml" Target="../ink/ink40.xml"/><Relationship Id="rId5" Type="http://schemas.openxmlformats.org/officeDocument/2006/relationships/image" Target="../media/image38.png"/><Relationship Id="rId15" Type="http://schemas.openxmlformats.org/officeDocument/2006/relationships/image" Target="../media/image43.png"/><Relationship Id="rId23" Type="http://schemas.openxmlformats.org/officeDocument/2006/relationships/image" Target="../media/image47.png"/><Relationship Id="rId28" Type="http://schemas.openxmlformats.org/officeDocument/2006/relationships/customXml" Target="../ink/ink38.xml"/><Relationship Id="rId10" Type="http://schemas.openxmlformats.org/officeDocument/2006/relationships/customXml" Target="../ink/ink29.xml"/><Relationship Id="rId19" Type="http://schemas.openxmlformats.org/officeDocument/2006/relationships/image" Target="../media/image45.png"/><Relationship Id="rId31" Type="http://schemas.openxmlformats.org/officeDocument/2006/relationships/image" Target="../media/image51.png"/><Relationship Id="rId4" Type="http://schemas.openxmlformats.org/officeDocument/2006/relationships/customXml" Target="../ink/ink26.xml"/><Relationship Id="rId9" Type="http://schemas.openxmlformats.org/officeDocument/2006/relationships/image" Target="../media/image40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49.png"/><Relationship Id="rId30" Type="http://schemas.openxmlformats.org/officeDocument/2006/relationships/customXml" Target="../ink/ink39.xml"/><Relationship Id="rId8" Type="http://schemas.openxmlformats.org/officeDocument/2006/relationships/customXml" Target="../ink/ink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2.png"/><Relationship Id="rId18" Type="http://schemas.openxmlformats.org/officeDocument/2006/relationships/customXml" Target="../ink/ink9.xml"/><Relationship Id="rId3" Type="http://schemas.openxmlformats.org/officeDocument/2006/relationships/image" Target="../media/image8.png"/><Relationship Id="rId21" Type="http://schemas.openxmlformats.org/officeDocument/2006/relationships/image" Target="../media/image16.png"/><Relationship Id="rId7" Type="http://schemas.openxmlformats.org/officeDocument/2006/relationships/image" Target="../media/image9.png"/><Relationship Id="rId12" Type="http://schemas.openxmlformats.org/officeDocument/2006/relationships/customXml" Target="../ink/ink6.xml"/><Relationship Id="rId17" Type="http://schemas.openxmlformats.org/officeDocument/2006/relationships/image" Target="../media/image14.png"/><Relationship Id="rId2" Type="http://schemas.openxmlformats.org/officeDocument/2006/relationships/image" Target="../media/image7.png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1.png"/><Relationship Id="rId5" Type="http://schemas.openxmlformats.org/officeDocument/2006/relationships/image" Target="../media/image80.png"/><Relationship Id="rId15" Type="http://schemas.openxmlformats.org/officeDocument/2006/relationships/image" Target="../media/image13.png"/><Relationship Id="rId10" Type="http://schemas.openxmlformats.org/officeDocument/2006/relationships/customXml" Target="../ink/ink5.xml"/><Relationship Id="rId19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10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BMKU8X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customXml" Target="../ink/ink16.xml"/><Relationship Id="rId18" Type="http://schemas.openxmlformats.org/officeDocument/2006/relationships/image" Target="../media/image28.png"/><Relationship Id="rId26" Type="http://schemas.openxmlformats.org/officeDocument/2006/relationships/image" Target="../media/image32.png"/><Relationship Id="rId3" Type="http://schemas.openxmlformats.org/officeDocument/2006/relationships/customXml" Target="../ink/ink11.xml"/><Relationship Id="rId21" Type="http://schemas.openxmlformats.org/officeDocument/2006/relationships/customXml" Target="../ink/ink20.xml"/><Relationship Id="rId7" Type="http://schemas.openxmlformats.org/officeDocument/2006/relationships/customXml" Target="../ink/ink13.xml"/><Relationship Id="rId12" Type="http://schemas.openxmlformats.org/officeDocument/2006/relationships/image" Target="../media/image25.png"/><Relationship Id="rId17" Type="http://schemas.openxmlformats.org/officeDocument/2006/relationships/customXml" Target="../ink/ink18.xml"/><Relationship Id="rId25" Type="http://schemas.openxmlformats.org/officeDocument/2006/relationships/customXml" Target="../ink/ink22.xml"/><Relationship Id="rId2" Type="http://schemas.openxmlformats.org/officeDocument/2006/relationships/image" Target="../media/image20.png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29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customXml" Target="../ink/ink15.xml"/><Relationship Id="rId24" Type="http://schemas.openxmlformats.org/officeDocument/2006/relationships/image" Target="../media/image31.png"/><Relationship Id="rId5" Type="http://schemas.openxmlformats.org/officeDocument/2006/relationships/customXml" Target="../ink/ink12.xml"/><Relationship Id="rId15" Type="http://schemas.openxmlformats.org/officeDocument/2006/relationships/customXml" Target="../ink/ink17.xml"/><Relationship Id="rId23" Type="http://schemas.openxmlformats.org/officeDocument/2006/relationships/customXml" Target="../ink/ink21.xml"/><Relationship Id="rId28" Type="http://schemas.openxmlformats.org/officeDocument/2006/relationships/image" Target="../media/image33.png"/><Relationship Id="rId10" Type="http://schemas.openxmlformats.org/officeDocument/2006/relationships/image" Target="../media/image24.png"/><Relationship Id="rId19" Type="http://schemas.openxmlformats.org/officeDocument/2006/relationships/customXml" Target="../ink/ink19.xml"/><Relationship Id="rId4" Type="http://schemas.openxmlformats.org/officeDocument/2006/relationships/image" Target="../media/image21.png"/><Relationship Id="rId9" Type="http://schemas.openxmlformats.org/officeDocument/2006/relationships/customXml" Target="../ink/ink14.xml"/><Relationship Id="rId14" Type="http://schemas.openxmlformats.org/officeDocument/2006/relationships/image" Target="../media/image26.png"/><Relationship Id="rId22" Type="http://schemas.openxmlformats.org/officeDocument/2006/relationships/image" Target="../media/image30.png"/><Relationship Id="rId27" Type="http://schemas.openxmlformats.org/officeDocument/2006/relationships/customXml" Target="../ink/ink23.xml"/><Relationship Id="rId30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AC81-5145-EA8D-3A24-A00A27D24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PVHS/SJRSC </a:t>
            </a:r>
            <a:br>
              <a:rPr lang="en-US" dirty="0"/>
            </a:br>
            <a:r>
              <a:rPr lang="en-US" dirty="0"/>
              <a:t>Dual Enrollment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0EBAD-E47B-ED15-A3A6-CCA6104ED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6500" i="1" dirty="0"/>
              <a:t>Lunch and Learn</a:t>
            </a:r>
          </a:p>
        </p:txBody>
      </p:sp>
    </p:spTree>
    <p:extLst>
      <p:ext uri="{BB962C8B-B14F-4D97-AF65-F5344CB8AC3E}">
        <p14:creationId xmlns:p14="http://schemas.microsoft.com/office/powerpoint/2010/main" val="298329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C46E-6CFA-346A-01ED-2301F8A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95" y="119911"/>
            <a:ext cx="5530516" cy="7096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step-by-step enrollment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D593FA-3B8B-BFE7-5C93-416E1532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72" y="902368"/>
            <a:ext cx="11560056" cy="5053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 6. </a:t>
            </a: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Turn in your </a:t>
            </a:r>
            <a:r>
              <a:rPr lang="en-US" sz="5400" u="sng" dirty="0">
                <a:latin typeface="Aldhabi" panose="01000000000000000000" pitchFamily="2" charset="-78"/>
                <a:cs typeface="Aldhabi" panose="01000000000000000000" pitchFamily="2" charset="-78"/>
              </a:rPr>
              <a:t>Registration form </a:t>
            </a: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to your School Counselor.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	Your School Counselor </a:t>
            </a:r>
            <a:r>
              <a:rPr lang="en-US" sz="4800" b="1" i="1" u="sng" dirty="0">
                <a:latin typeface="Aldhabi" panose="01000000000000000000" pitchFamily="2" charset="-78"/>
                <a:cs typeface="Aldhabi" panose="01000000000000000000" pitchFamily="2" charset="-78"/>
              </a:rPr>
              <a:t>WILL NOT </a:t>
            </a:r>
            <a:r>
              <a:rPr lang="en-US" sz="4800" b="1" i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take your registration form if you do not have 2 alternate courses</a:t>
            </a:r>
          </a:p>
          <a:p>
            <a:pPr marL="457200" lvl="1" indent="0">
              <a:buNone/>
            </a:pPr>
            <a:endParaRPr 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Registration form is due to your School Counselor by </a:t>
            </a:r>
          </a:p>
          <a:p>
            <a:pPr marL="201168" lvl="1" indent="0">
              <a:buNone/>
            </a:pPr>
            <a:r>
              <a:rPr lang="en-US" sz="5400" b="1" dirty="0">
                <a:latin typeface="Aldhabi" panose="01000000000000000000" pitchFamily="2" charset="-78"/>
                <a:cs typeface="Aldhabi" panose="01000000000000000000" pitchFamily="2" charset="-78"/>
              </a:rPr>
              <a:t>Monday November 28</a:t>
            </a: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.  </a:t>
            </a:r>
            <a:r>
              <a:rPr lang="en-US" sz="4800" b="1" u="sng" dirty="0">
                <a:latin typeface="Aldhabi" panose="01000000000000000000" pitchFamily="2" charset="-78"/>
                <a:cs typeface="Aldhabi" panose="01000000000000000000" pitchFamily="2" charset="-78"/>
              </a:rPr>
              <a:t>NO LATE FORMS ACCEPTED. </a:t>
            </a:r>
          </a:p>
          <a:p>
            <a:pPr marL="457200" lvl="1" indent="0">
              <a:buNone/>
            </a:pPr>
            <a:endParaRPr 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>
              <a:buNone/>
            </a:pPr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0F2C76B-89F8-8411-B98F-A08C8A059E95}"/>
                  </a:ext>
                </a:extLst>
              </p14:cNvPr>
              <p14:cNvContentPartPr/>
              <p14:nvPr/>
            </p14:nvContentPartPr>
            <p14:xfrm>
              <a:off x="4809337" y="4827568"/>
              <a:ext cx="4993560" cy="50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0F2C76B-89F8-8411-B98F-A08C8A059E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5337" y="4719568"/>
                <a:ext cx="5101200" cy="26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147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C0A30E-36F9-4C57-436B-E83EFC15D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942"/>
          <a:stretch/>
        </p:blipFill>
        <p:spPr>
          <a:xfrm>
            <a:off x="126698" y="425126"/>
            <a:ext cx="11938603" cy="260683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A5BCAD-DEB9-29DD-E3EA-E968A328E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69894"/>
            <a:ext cx="12192000" cy="292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BB6931-3DD8-31F5-0D00-D015E5064BBA}"/>
              </a:ext>
            </a:extLst>
          </p:cNvPr>
          <p:cNvSpPr txBox="1"/>
          <p:nvPr/>
        </p:nvSpPr>
        <p:spPr>
          <a:xfrm>
            <a:off x="794084" y="56147"/>
            <a:ext cx="2085474" cy="368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Spring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4305D-A1C2-8564-A12D-C44808F57BD0}"/>
              </a:ext>
            </a:extLst>
          </p:cNvPr>
          <p:cNvSpPr txBox="1"/>
          <p:nvPr/>
        </p:nvSpPr>
        <p:spPr>
          <a:xfrm>
            <a:off x="537410" y="3585404"/>
            <a:ext cx="2085474" cy="368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Fall  2022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A4EA778-0407-95CA-1D1B-02E7102CF3A7}"/>
                  </a:ext>
                </a:extLst>
              </p14:cNvPr>
              <p14:cNvContentPartPr/>
              <p14:nvPr/>
            </p14:nvContentPartPr>
            <p14:xfrm>
              <a:off x="168082" y="2133341"/>
              <a:ext cx="390240" cy="180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A4EA778-0407-95CA-1D1B-02E7102CF3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442" y="2025341"/>
                <a:ext cx="49788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B0018BB-8E99-BB5A-62A2-D37BD9F8377F}"/>
                  </a:ext>
                </a:extLst>
              </p14:cNvPr>
              <p14:cNvContentPartPr/>
              <p14:nvPr/>
            </p14:nvContentPartPr>
            <p14:xfrm>
              <a:off x="136042" y="2486861"/>
              <a:ext cx="385920" cy="7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B0018BB-8E99-BB5A-62A2-D37BD9F8377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042" y="2379221"/>
                <a:ext cx="49356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EE64F0C-15C0-A7A2-FC42-1F65411A0708}"/>
                  </a:ext>
                </a:extLst>
              </p14:cNvPr>
              <p14:cNvContentPartPr/>
              <p14:nvPr/>
            </p14:nvContentPartPr>
            <p14:xfrm>
              <a:off x="159802" y="938141"/>
              <a:ext cx="842760" cy="255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EE64F0C-15C0-A7A2-FC42-1F65411A070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6162" y="830501"/>
                <a:ext cx="95040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F8BBAC8-DD70-7DA2-228E-FA5AE3299C1E}"/>
                  </a:ext>
                </a:extLst>
              </p14:cNvPr>
              <p14:cNvContentPartPr/>
              <p14:nvPr/>
            </p14:nvContentPartPr>
            <p14:xfrm>
              <a:off x="168082" y="1234421"/>
              <a:ext cx="890280" cy="169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F8BBAC8-DD70-7DA2-228E-FA5AE3299C1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4442" y="1126781"/>
                <a:ext cx="9979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3138329-1619-8A7C-FE3E-E8C05E7986A8}"/>
                  </a:ext>
                </a:extLst>
              </p14:cNvPr>
              <p14:cNvContentPartPr/>
              <p14:nvPr/>
            </p14:nvContentPartPr>
            <p14:xfrm>
              <a:off x="200122" y="1530701"/>
              <a:ext cx="778320" cy="17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3138329-1619-8A7C-FE3E-E8C05E7986A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6122" y="1422701"/>
                <a:ext cx="88596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ADF6456-3785-24AE-CAF4-13172504227E}"/>
                  </a:ext>
                </a:extLst>
              </p14:cNvPr>
              <p14:cNvContentPartPr/>
              <p14:nvPr/>
            </p14:nvContentPartPr>
            <p14:xfrm>
              <a:off x="183922" y="1836341"/>
              <a:ext cx="455400" cy="90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ADF6456-3785-24AE-CAF4-13172504227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0282" y="1728341"/>
                <a:ext cx="56304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B8DCD3A-E0C6-D731-DAA9-CF6B4050A52A}"/>
                  </a:ext>
                </a:extLst>
              </p14:cNvPr>
              <p14:cNvContentPartPr/>
              <p14:nvPr/>
            </p14:nvContentPartPr>
            <p14:xfrm>
              <a:off x="55762" y="4330781"/>
              <a:ext cx="851760" cy="25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B8DCD3A-E0C6-D731-DAA9-CF6B4050A52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22" y="4223141"/>
                <a:ext cx="9594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81A1DE8-8FB3-48D4-1C92-8AED912AFB07}"/>
                  </a:ext>
                </a:extLst>
              </p14:cNvPr>
              <p14:cNvContentPartPr/>
              <p14:nvPr/>
            </p14:nvContentPartPr>
            <p14:xfrm>
              <a:off x="39922" y="5598341"/>
              <a:ext cx="408600" cy="320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81A1DE8-8FB3-48D4-1C92-8AED912AFB0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-13718" y="5490701"/>
                <a:ext cx="51624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BB38A59-268C-5C28-EA05-7009495E01DB}"/>
                  </a:ext>
                </a:extLst>
              </p14:cNvPr>
              <p14:cNvContentPartPr/>
              <p14:nvPr/>
            </p14:nvContentPartPr>
            <p14:xfrm>
              <a:off x="47482" y="5902901"/>
              <a:ext cx="513720" cy="8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BB38A59-268C-5C28-EA05-7009495E01D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-6158" y="5795261"/>
                <a:ext cx="6213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D3D5A77-670A-2757-79C7-AE58AAFECAB0}"/>
                  </a:ext>
                </a:extLst>
              </p14:cNvPr>
              <p14:cNvContentPartPr/>
              <p14:nvPr/>
            </p14:nvContentPartPr>
            <p14:xfrm>
              <a:off x="4563682" y="3889781"/>
              <a:ext cx="925200" cy="248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D3D5A77-670A-2757-79C7-AE58AAFECAB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09682" y="3782141"/>
                <a:ext cx="103284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FCB77EA-CACE-1B21-891B-509EBAAFD2F3}"/>
                  </a:ext>
                </a:extLst>
              </p14:cNvPr>
              <p14:cNvContentPartPr/>
              <p14:nvPr/>
            </p14:nvContentPartPr>
            <p14:xfrm>
              <a:off x="4587802" y="447461"/>
              <a:ext cx="959040" cy="658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FCB77EA-CACE-1B21-891B-509EBAAFD2F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33802" y="339821"/>
                <a:ext cx="106668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2ECAE8B8-EAA6-DE6C-FF94-55B69918E1ED}"/>
                  </a:ext>
                </a:extLst>
              </p14:cNvPr>
              <p14:cNvContentPartPr/>
              <p14:nvPr/>
            </p14:nvContentPartPr>
            <p14:xfrm>
              <a:off x="4700122" y="552581"/>
              <a:ext cx="539640" cy="489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2ECAE8B8-EAA6-DE6C-FF94-55B69918E1E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646122" y="444581"/>
                <a:ext cx="64728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AE242B4-3097-A8E7-5B6F-DD13F93AE528}"/>
                  </a:ext>
                </a:extLst>
              </p14:cNvPr>
              <p14:cNvContentPartPr/>
              <p14:nvPr/>
            </p14:nvContentPartPr>
            <p14:xfrm>
              <a:off x="3953842" y="561221"/>
              <a:ext cx="607680" cy="352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AE242B4-3097-A8E7-5B6F-DD13F93AE52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900202" y="453581"/>
                <a:ext cx="71532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6BE39F2-1362-0C39-12B9-79B828269A11}"/>
                  </a:ext>
                </a:extLst>
              </p14:cNvPr>
              <p14:cNvContentPartPr/>
              <p14:nvPr/>
            </p14:nvContentPartPr>
            <p14:xfrm>
              <a:off x="3889762" y="3913901"/>
              <a:ext cx="907200" cy="7308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6BE39F2-1362-0C39-12B9-79B828269A1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35762" y="3806261"/>
                <a:ext cx="101484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2B64DA61-E8A7-DE58-EE7B-788F6D903743}"/>
                  </a:ext>
                </a:extLst>
              </p14:cNvPr>
              <p14:cNvContentPartPr/>
              <p14:nvPr/>
            </p14:nvContentPartPr>
            <p14:xfrm>
              <a:off x="10851082" y="5150501"/>
              <a:ext cx="1156680" cy="167184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2B64DA61-E8A7-DE58-EE7B-788F6D90374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797442" y="5042861"/>
                <a:ext cx="1264320" cy="188748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23223972-5A92-79EA-0BFC-650F6F2E7ADD}"/>
              </a:ext>
            </a:extLst>
          </p:cNvPr>
          <p:cNvSpPr txBox="1"/>
          <p:nvPr/>
        </p:nvSpPr>
        <p:spPr>
          <a:xfrm>
            <a:off x="9216190" y="3123739"/>
            <a:ext cx="3104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NOT pick a section that is FULL or close to full.  You will NOT get in! 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15EAF38E-BF6C-6BB2-4FDB-ACA7EFA5F0B8}"/>
              </a:ext>
            </a:extLst>
          </p:cNvPr>
          <p:cNvSpPr/>
          <p:nvPr/>
        </p:nvSpPr>
        <p:spPr>
          <a:xfrm rot="20250565">
            <a:off x="10680667" y="3865284"/>
            <a:ext cx="524448" cy="1135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0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2820-D6B3-3368-C906-95884065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63589" cy="701675"/>
          </a:xfrm>
        </p:spPr>
        <p:txBody>
          <a:bodyPr>
            <a:normAutofit fontScale="90000"/>
          </a:bodyPr>
          <a:lstStyle/>
          <a:p>
            <a:r>
              <a:rPr lang="en-US" dirty="0"/>
              <a:t>FAQ’s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15145-4ED9-2EB1-5F36-2534EACF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1" y="1716505"/>
            <a:ext cx="11798969" cy="4460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What is my DE Eligibility at SJR?  </a:t>
            </a:r>
            <a:r>
              <a:rPr lang="en-US" sz="2400" dirty="0"/>
              <a:t>- You can take DE classes for 3 years in HS.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How many hours can I take in 1 semester? </a:t>
            </a:r>
            <a:r>
              <a:rPr lang="en-US" sz="2400" dirty="0"/>
              <a:t>– Fall and Spring semester 10 DE credit hours, Summer you can take 2 classes total, regardless of credit hours.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Who do I reach out to if I have a problem?  </a:t>
            </a:r>
            <a:r>
              <a:rPr lang="en-US" sz="2400" dirty="0"/>
              <a:t>- If you have questions/problems during the enrollment process, see Ashlee Henderson (registrar) or your School Counselor.  Once you are enrolled, all questions/problems must go through the SJRSC DE program.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What if I sign up and want to drop?  </a:t>
            </a:r>
            <a:r>
              <a:rPr lang="en-US" sz="2400" dirty="0"/>
              <a:t>-  If you are in the Add/Drop window you can drop with no penalty.  After the add/drop window you will get a </a:t>
            </a:r>
            <a:r>
              <a:rPr lang="en-US" sz="2400" b="1" dirty="0"/>
              <a:t>WITHDRAW on both your SJRSC and PVHS transcripts.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331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BED9-812E-6062-9072-AEC15DAC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63126" cy="1325563"/>
          </a:xfrm>
        </p:spPr>
        <p:txBody>
          <a:bodyPr/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St. Johns River State College DE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9FB2-1E43-E01E-4F7C-AA17DEEB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6211"/>
            <a:ext cx="10515600" cy="381075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ldhabi" panose="020B0604020202020204" pitchFamily="2" charset="-78"/>
                <a:cs typeface="Aldhabi" panose="020B0604020202020204" pitchFamily="2" charset="-78"/>
              </a:rPr>
              <a:t>Dual Enrollment at SJRC allows you to take college courses, for FREE, while you are attending high school. </a:t>
            </a:r>
          </a:p>
          <a:p>
            <a:r>
              <a:rPr lang="en-US" sz="3600" dirty="0">
                <a:latin typeface="Aldhabi" panose="020B0604020202020204" pitchFamily="2" charset="-78"/>
                <a:cs typeface="Aldhabi" panose="020B0604020202020204" pitchFamily="2" charset="-78"/>
              </a:rPr>
              <a:t>DE Courses are weighted on a 5.0 scale, like AP courses, without the AP Exam. </a:t>
            </a:r>
          </a:p>
          <a:p>
            <a:r>
              <a:rPr lang="en-US" sz="3600" dirty="0">
                <a:latin typeface="Aldhabi" panose="020B0604020202020204" pitchFamily="2" charset="-78"/>
                <a:cs typeface="Aldhabi" panose="020B0604020202020204" pitchFamily="2" charset="-78"/>
              </a:rPr>
              <a:t>DE Courses at SJRSC are transferrable to any Florida Public college or university, and most credits will transfer to out of state schools also.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FBCA03-6B15-B358-2D5A-CC3B28F20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379" y="0"/>
            <a:ext cx="2618621" cy="228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2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92FB-EF82-6C24-1FB4-BB39FDB1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4109201" cy="66157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Website helpful info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7825E76-3C14-0E7A-72BD-FA03752C15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073" y="2586504"/>
            <a:ext cx="9189395" cy="3088656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40DD1D-C912-3F0F-D2BD-279AD1DB3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447" y="331121"/>
            <a:ext cx="2362200" cy="5705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6D8729-CEA6-AB43-01CE-BDED038B4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4847" y="19299"/>
            <a:ext cx="2618621" cy="228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6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C46E-6CFA-346A-01ED-2301F8A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52" y="118757"/>
            <a:ext cx="5530516" cy="7096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step-by-step enrollment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D593FA-3B8B-BFE7-5C93-416E1532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04" y="983682"/>
            <a:ext cx="10515600" cy="1200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1.  Complete the ONLINE Application at      </a:t>
            </a:r>
            <a:r>
              <a:rPr lang="en-US" sz="4000" i="1" dirty="0">
                <a:latin typeface="Aldhabi" panose="01000000000000000000" pitchFamily="2" charset="-78"/>
                <a:cs typeface="Aldhabi" panose="01000000000000000000" pitchFamily="2" charset="-78"/>
              </a:rPr>
              <a:t>bit.ly/2APhdpC</a:t>
            </a:r>
          </a:p>
          <a:p>
            <a:pPr lvl="1"/>
            <a:r>
              <a:rPr lang="en-US" sz="3200" dirty="0">
                <a:latin typeface="Aldhabi" panose="01000000000000000000" pitchFamily="2" charset="-78"/>
                <a:cs typeface="Aldhabi" panose="01000000000000000000" pitchFamily="2" charset="-78"/>
              </a:rPr>
              <a:t>Obtain your X number, write it down!</a:t>
            </a:r>
          </a:p>
          <a:p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C16B81-BCE5-14FE-0D2F-BE3C63235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968" y="2401120"/>
            <a:ext cx="8069180" cy="439371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6C835EB-DF9B-81B3-85E6-E35BA5C5BFC5}"/>
                  </a:ext>
                </a:extLst>
              </p14:cNvPr>
              <p14:cNvContentPartPr/>
              <p14:nvPr/>
            </p14:nvContentPartPr>
            <p14:xfrm>
              <a:off x="2917762" y="6463061"/>
              <a:ext cx="2293200" cy="74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6C835EB-DF9B-81B3-85E6-E35BA5C5BF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4122" y="6355061"/>
                <a:ext cx="2400840" cy="29016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29E39B3-B19A-CD12-A426-8617A88B8761}"/>
              </a:ext>
            </a:extLst>
          </p:cNvPr>
          <p:cNvSpPr txBox="1"/>
          <p:nvPr/>
        </p:nvSpPr>
        <p:spPr>
          <a:xfrm>
            <a:off x="324852" y="5062206"/>
            <a:ext cx="2374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ldhabi" panose="01000000000000000000" pitchFamily="2" charset="-78"/>
                <a:cs typeface="Aldhabi" panose="01000000000000000000" pitchFamily="2" charset="-78"/>
              </a:rPr>
              <a:t>If this is your first time taking DE, click First time user account creation!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45EA99C-09CC-AD15-D996-733B37EB703C}"/>
              </a:ext>
            </a:extLst>
          </p:cNvPr>
          <p:cNvSpPr/>
          <p:nvPr/>
        </p:nvSpPr>
        <p:spPr>
          <a:xfrm>
            <a:off x="1779723" y="6417764"/>
            <a:ext cx="1387642" cy="21045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8D2CC2-1EA3-EDC1-003D-E82AAB9BA9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1495" y="63166"/>
            <a:ext cx="2464719" cy="249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9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C46E-6CFA-346A-01ED-2301F8A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9" y="132515"/>
            <a:ext cx="5530516" cy="7096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step-by-step enrollment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D593FA-3B8B-BFE7-5C93-416E1532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997629"/>
            <a:ext cx="11438164" cy="1370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2. Complete the </a:t>
            </a:r>
            <a:r>
              <a:rPr lang="en-US" sz="4000" u="sng" dirty="0">
                <a:latin typeface="Aldhabi" panose="01000000000000000000" pitchFamily="2" charset="-78"/>
                <a:cs typeface="Aldhabi" panose="01000000000000000000" pitchFamily="2" charset="-78"/>
              </a:rPr>
              <a:t>SJRSC Consent form for Participation in the DE Program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.  </a:t>
            </a:r>
          </a:p>
          <a:p>
            <a:pPr lvl="1"/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Fill out completely, with X number </a:t>
            </a:r>
            <a:r>
              <a:rPr lang="en-US" sz="3600" b="1" dirty="0">
                <a:latin typeface="Aldhabi" panose="01000000000000000000" pitchFamily="2" charset="-78"/>
                <a:cs typeface="Aldhabi" panose="01000000000000000000" pitchFamily="2" charset="-78"/>
              </a:rPr>
              <a:t>and</a:t>
            </a: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 parent/guardian signature</a:t>
            </a:r>
          </a:p>
          <a:p>
            <a:pPr marL="0" indent="0">
              <a:buNone/>
            </a:pPr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1E015A-744C-2F85-8B3F-FA7561A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93" y="2325878"/>
            <a:ext cx="7867650" cy="2428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822640-8194-DA26-B78F-B366B7179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318" y="4868110"/>
            <a:ext cx="7486650" cy="18573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5B9B66-AEFA-C4D8-209A-AC34E9773994}"/>
                  </a:ext>
                </a:extLst>
              </p14:cNvPr>
              <p14:cNvContentPartPr/>
              <p14:nvPr/>
            </p14:nvContentPartPr>
            <p14:xfrm>
              <a:off x="473310" y="3101799"/>
              <a:ext cx="4292640" cy="828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5B9B66-AEFA-C4D8-209A-AC34E97739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9310" y="2994159"/>
                <a:ext cx="4400280" cy="29844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75212D6-F07C-F105-816E-6F8F1398922B}"/>
              </a:ext>
            </a:extLst>
          </p:cNvPr>
          <p:cNvSpPr txBox="1"/>
          <p:nvPr/>
        </p:nvSpPr>
        <p:spPr>
          <a:xfrm>
            <a:off x="6096000" y="2816679"/>
            <a:ext cx="197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Spring 2023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CC70984-EE32-C930-DEFC-B352993569D1}"/>
                  </a:ext>
                </a:extLst>
              </p14:cNvPr>
              <p14:cNvContentPartPr/>
              <p14:nvPr/>
            </p14:nvContentPartPr>
            <p14:xfrm>
              <a:off x="4392270" y="5176119"/>
              <a:ext cx="3411720" cy="410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CC70984-EE32-C930-DEFC-B352993569D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38630" y="5068119"/>
                <a:ext cx="351936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9A3CAFA-E2BC-6D4A-10C7-BA9A294F332F}"/>
                  </a:ext>
                </a:extLst>
              </p14:cNvPr>
              <p14:cNvContentPartPr/>
              <p14:nvPr/>
            </p14:nvContentPartPr>
            <p14:xfrm>
              <a:off x="4335030" y="5681199"/>
              <a:ext cx="2694240" cy="500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9A3CAFA-E2BC-6D4A-10C7-BA9A294F33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81030" y="5573559"/>
                <a:ext cx="280188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931C653-D521-9118-4385-98EB09A26AF6}"/>
                  </a:ext>
                </a:extLst>
              </p14:cNvPr>
              <p14:cNvContentPartPr/>
              <p14:nvPr/>
            </p14:nvContentPartPr>
            <p14:xfrm>
              <a:off x="4449150" y="6129759"/>
              <a:ext cx="2592000" cy="26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931C653-D521-9118-4385-98EB09A26AF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95510" y="6022119"/>
                <a:ext cx="26996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EAE93B1-E517-1D1F-A65E-486FA1F5A7A5}"/>
                  </a:ext>
                </a:extLst>
              </p14:cNvPr>
              <p14:cNvContentPartPr/>
              <p14:nvPr/>
            </p14:nvContentPartPr>
            <p14:xfrm>
              <a:off x="4294350" y="6628719"/>
              <a:ext cx="1550880" cy="9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EAE93B1-E517-1D1F-A65E-486FA1F5A7A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40350" y="6521079"/>
                <a:ext cx="165852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94CED58-92E2-EB5A-544A-DFF7FAE47B48}"/>
                  </a:ext>
                </a:extLst>
              </p14:cNvPr>
              <p14:cNvContentPartPr/>
              <p14:nvPr/>
            </p14:nvContentPartPr>
            <p14:xfrm>
              <a:off x="513990" y="3983799"/>
              <a:ext cx="1140120" cy="36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94CED58-92E2-EB5A-544A-DFF7FAE47B4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0350" y="3875799"/>
                <a:ext cx="124776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CD70338-9A3B-5D92-4EDA-0F3EF83CF093}"/>
                  </a:ext>
                </a:extLst>
              </p14:cNvPr>
              <p14:cNvContentPartPr/>
              <p14:nvPr/>
            </p14:nvContentPartPr>
            <p14:xfrm>
              <a:off x="2685870" y="3991719"/>
              <a:ext cx="507960" cy="169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CD70338-9A3B-5D92-4EDA-0F3EF83CF09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31870" y="3884079"/>
                <a:ext cx="61560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2BAE1EF-23DF-E6EC-F8D1-0A085874EDDC}"/>
                  </a:ext>
                </a:extLst>
              </p14:cNvPr>
              <p14:cNvContentPartPr/>
              <p14:nvPr/>
            </p14:nvContentPartPr>
            <p14:xfrm>
              <a:off x="4074030" y="3914319"/>
              <a:ext cx="702720" cy="694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2BAE1EF-23DF-E6EC-F8D1-0A085874EDD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20030" y="3806679"/>
                <a:ext cx="81036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FC3B09D-A0C6-5315-D8FD-407A44AA5D7E}"/>
                  </a:ext>
                </a:extLst>
              </p14:cNvPr>
              <p14:cNvContentPartPr/>
              <p14:nvPr/>
            </p14:nvContentPartPr>
            <p14:xfrm>
              <a:off x="5853510" y="3901359"/>
              <a:ext cx="2126160" cy="421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FC3B09D-A0C6-5315-D8FD-407A44AA5D7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799870" y="3793719"/>
                <a:ext cx="2233800" cy="25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705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C46E-6CFA-346A-01ED-2301F8A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47" y="649300"/>
            <a:ext cx="5530516" cy="7096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step-by-step enrollment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D593FA-3B8B-BFE7-5C93-416E1532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72" y="1644315"/>
            <a:ext cx="11560056" cy="4828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3. </a:t>
            </a: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Obtain your test scores.  Acceptable scores include SAT, ACT, PSAT, or PERT scores</a:t>
            </a:r>
          </a:p>
          <a:p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Need </a:t>
            </a:r>
            <a:r>
              <a:rPr lang="en-US" sz="4800" b="1" u="sng" dirty="0">
                <a:latin typeface="Aldhabi" panose="01000000000000000000" pitchFamily="2" charset="-78"/>
                <a:cs typeface="Aldhabi" panose="01000000000000000000" pitchFamily="2" charset="-78"/>
              </a:rPr>
              <a:t>official</a:t>
            </a: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 score report, not a screen shot! </a:t>
            </a:r>
          </a:p>
          <a:p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Reach out to Ms. Healey via Schoology if you need to take a PERT exam.  </a:t>
            </a:r>
          </a:p>
          <a:p>
            <a:pPr marL="0" indent="0">
              <a:buNone/>
            </a:pPr>
            <a:endParaRPr 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457200" lvl="1" indent="0">
              <a:buNone/>
            </a:pPr>
            <a:endParaRPr 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>
              <a:buNone/>
            </a:pPr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080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C46E-6CFA-346A-01ED-2301F8A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95" y="119911"/>
            <a:ext cx="5530516" cy="70969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step-by-step enrollment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D593FA-3B8B-BFE7-5C93-416E1532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72" y="890337"/>
            <a:ext cx="11560056" cy="5582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4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.  </a:t>
            </a: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Turn in your </a:t>
            </a:r>
            <a:r>
              <a:rPr lang="en-US" sz="5400" u="sng" dirty="0">
                <a:latin typeface="Aldhabi" panose="01000000000000000000" pitchFamily="2" charset="-78"/>
                <a:cs typeface="Aldhabi" panose="01000000000000000000" pitchFamily="2" charset="-78"/>
              </a:rPr>
              <a:t>Consent form </a:t>
            </a:r>
            <a:r>
              <a:rPr lang="en-US" sz="5400" i="1" dirty="0">
                <a:latin typeface="Aldhabi" panose="01000000000000000000" pitchFamily="2" charset="-78"/>
                <a:cs typeface="Aldhabi" panose="01000000000000000000" pitchFamily="2" charset="-78"/>
              </a:rPr>
              <a:t>AND</a:t>
            </a: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5400" u="sng" dirty="0">
                <a:latin typeface="Aldhabi" panose="01000000000000000000" pitchFamily="2" charset="-78"/>
                <a:cs typeface="Aldhabi" panose="01000000000000000000" pitchFamily="2" charset="-78"/>
              </a:rPr>
              <a:t>official test scores </a:t>
            </a:r>
            <a:r>
              <a:rPr lang="en-US" sz="5400" dirty="0">
                <a:latin typeface="Aldhabi" panose="01000000000000000000" pitchFamily="2" charset="-78"/>
                <a:cs typeface="Aldhabi" panose="01000000000000000000" pitchFamily="2" charset="-78"/>
              </a:rPr>
              <a:t>to your School Counselor.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	Your School Counselor </a:t>
            </a:r>
            <a:r>
              <a:rPr lang="en-US" sz="4800" b="1" i="1" u="sng" dirty="0">
                <a:latin typeface="Aldhabi" panose="01000000000000000000" pitchFamily="2" charset="-78"/>
                <a:cs typeface="Aldhabi" panose="01000000000000000000" pitchFamily="2" charset="-78"/>
              </a:rPr>
              <a:t>WILL NOT </a:t>
            </a:r>
            <a:r>
              <a:rPr lang="en-US" sz="4800" b="1" i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take your consent form if you do not have 	test scores printed and attached. </a:t>
            </a:r>
          </a:p>
          <a:p>
            <a:pPr marL="201168" lvl="1" indent="0">
              <a:buNone/>
            </a:pPr>
            <a:endParaRPr lang="en-US" sz="48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800" b="1" u="sng" dirty="0">
                <a:highlight>
                  <a:srgbClr val="FFFF00"/>
                </a:highlight>
                <a:latin typeface="Aldhabi" panose="01000000000000000000" pitchFamily="2" charset="-78"/>
                <a:cs typeface="Aldhabi" panose="01000000000000000000" pitchFamily="2" charset="-78"/>
              </a:rPr>
              <a:t>Consent form and test scores due by Friday Nov 18</a:t>
            </a:r>
            <a:r>
              <a:rPr lang="en-US" sz="4800" dirty="0">
                <a:latin typeface="Aldhabi" panose="01000000000000000000" pitchFamily="2" charset="-78"/>
                <a:cs typeface="Aldhabi" panose="01000000000000000000" pitchFamily="2" charset="-78"/>
              </a:rPr>
              <a:t>.  NO late forms accepted. </a:t>
            </a:r>
          </a:p>
          <a:p>
            <a:pPr marL="457200" lvl="1" indent="0">
              <a:buNone/>
            </a:pPr>
            <a:endParaRPr 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>
              <a:buNone/>
            </a:pPr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98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B33EBDEA-D813-BA73-152E-25ACBB4A2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08" y="3826041"/>
            <a:ext cx="2454442" cy="24544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32C46E-6CFA-346A-01ED-2301F8A3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36" y="103869"/>
            <a:ext cx="5530516" cy="63406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SJR DE step-by-step enrollment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D593FA-3B8B-BFE7-5C93-416E1532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55" y="675862"/>
            <a:ext cx="11560056" cy="5276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5. Complete the </a:t>
            </a:r>
            <a:r>
              <a:rPr lang="en-US" sz="4000" u="sng" dirty="0">
                <a:latin typeface="Aldhabi" panose="01000000000000000000" pitchFamily="2" charset="-78"/>
                <a:cs typeface="Aldhabi" panose="01000000000000000000" pitchFamily="2" charset="-78"/>
              </a:rPr>
              <a:t>SJR Enrollment form </a:t>
            </a:r>
            <a:r>
              <a:rPr lang="en-US" sz="4000" dirty="0">
                <a:latin typeface="Aldhabi" panose="01000000000000000000" pitchFamily="2" charset="-78"/>
                <a:cs typeface="Aldhabi" panose="01000000000000000000" pitchFamily="2" charset="-78"/>
              </a:rPr>
              <a:t>by filling out exactly what courses you want to sign up for.  You must also list at least 2 alternates for your courses in case the ones you want are full.  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SJR Course Catalog:      </a:t>
            </a:r>
            <a:r>
              <a:rPr lang="en-US" sz="3600" i="1" dirty="0">
                <a:latin typeface="Aldhabi" panose="01000000000000000000" pitchFamily="2" charset="-78"/>
                <a:cs typeface="Aldhabi" panose="01000000000000000000" pitchFamily="2" charset="-78"/>
                <a:hlinkClick r:id="rId3"/>
              </a:rPr>
              <a:t>https://bit.ly/3BMKU8X</a:t>
            </a:r>
            <a:r>
              <a:rPr lang="en-US" sz="3600" i="1" dirty="0">
                <a:latin typeface="Aldhabi" panose="01000000000000000000" pitchFamily="2" charset="-78"/>
                <a:cs typeface="Aldhabi" panose="01000000000000000000" pitchFamily="2" charset="-78"/>
              </a:rPr>
              <a:t>   </a:t>
            </a:r>
          </a:p>
          <a:p>
            <a:pPr marL="0" indent="0">
              <a:buNone/>
            </a:pPr>
            <a:r>
              <a:rPr lang="en-US" sz="3600" dirty="0">
                <a:latin typeface="Aldhabi" panose="01000000000000000000" pitchFamily="2" charset="-78"/>
                <a:cs typeface="Aldhabi" panose="01000000000000000000" pitchFamily="2" charset="-78"/>
              </a:rPr>
              <a:t>SJR Course Catalog:  </a:t>
            </a:r>
          </a:p>
          <a:p>
            <a:endParaRPr 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endParaRPr lang="en-US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6BE14D-91CC-6DF3-DEA1-76DBA4FC1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4130" y="3429000"/>
            <a:ext cx="3143750" cy="25238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486092-2AD8-EBAB-DAFC-1A494E276C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411" y="3629915"/>
            <a:ext cx="5395161" cy="284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2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158706-A1E5-CFDE-AE6C-692CE1565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2236" y="26123"/>
            <a:ext cx="5273446" cy="6561501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0008B8B-44E4-928B-0B62-CEEAAD259C48}"/>
                  </a:ext>
                </a:extLst>
              </p14:cNvPr>
              <p14:cNvContentPartPr/>
              <p14:nvPr/>
            </p14:nvContentPartPr>
            <p14:xfrm>
              <a:off x="7266562" y="1001141"/>
              <a:ext cx="609840" cy="28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0008B8B-44E4-928B-0B62-CEEAAD259C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12922" y="893501"/>
                <a:ext cx="71748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3E72DD9-7F36-4040-2F8B-F67EDE3160EF}"/>
                  </a:ext>
                </a:extLst>
              </p14:cNvPr>
              <p14:cNvContentPartPr/>
              <p14:nvPr/>
            </p14:nvContentPartPr>
            <p14:xfrm>
              <a:off x="6600922" y="1202741"/>
              <a:ext cx="444600" cy="8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3E72DD9-7F36-4040-2F8B-F67EDE3160E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46922" y="1095101"/>
                <a:ext cx="5522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4546B42-4E91-843D-F158-9D07070E844D}"/>
                  </a:ext>
                </a:extLst>
              </p14:cNvPr>
              <p14:cNvContentPartPr/>
              <p14:nvPr/>
            </p14:nvContentPartPr>
            <p14:xfrm>
              <a:off x="8975122" y="1194821"/>
              <a:ext cx="116892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4546B42-4E91-843D-F158-9D07070E844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21122" y="1086821"/>
                <a:ext cx="12765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665C3D0-A568-3C68-174C-C5A8A2DA2B1E}"/>
                  </a:ext>
                </a:extLst>
              </p14:cNvPr>
              <p14:cNvContentPartPr/>
              <p14:nvPr/>
            </p14:nvContentPartPr>
            <p14:xfrm>
              <a:off x="5983522" y="1403261"/>
              <a:ext cx="1276560" cy="16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665C3D0-A568-3C68-174C-C5A8A2DA2B1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29522" y="1295261"/>
                <a:ext cx="138420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F441222-19A5-4CBB-B06E-5B935DE7B141}"/>
                  </a:ext>
                </a:extLst>
              </p14:cNvPr>
              <p14:cNvContentPartPr/>
              <p14:nvPr/>
            </p14:nvContentPartPr>
            <p14:xfrm>
              <a:off x="7587682" y="1362581"/>
              <a:ext cx="2300400" cy="410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F441222-19A5-4CBB-B06E-5B935DE7B14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34042" y="1254941"/>
                <a:ext cx="240804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C516AB7-F1B7-FB54-09E7-336B01AA547B}"/>
                  </a:ext>
                </a:extLst>
              </p14:cNvPr>
              <p14:cNvContentPartPr/>
              <p14:nvPr/>
            </p14:nvContentPartPr>
            <p14:xfrm>
              <a:off x="5943202" y="1644101"/>
              <a:ext cx="4859640" cy="82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C516AB7-F1B7-FB54-09E7-336B01AA547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889562" y="1536101"/>
                <a:ext cx="496728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15D3928-09FD-BFB8-19B2-F858C6F42AD1}"/>
                  </a:ext>
                </a:extLst>
              </p14:cNvPr>
              <p14:cNvContentPartPr/>
              <p14:nvPr/>
            </p14:nvContentPartPr>
            <p14:xfrm>
              <a:off x="5911162" y="1932821"/>
              <a:ext cx="404280" cy="90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15D3928-09FD-BFB8-19B2-F858C6F42AD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57162" y="1824821"/>
                <a:ext cx="51192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1FCE794-DB28-5608-CB85-64C8B0E8B237}"/>
                  </a:ext>
                </a:extLst>
              </p14:cNvPr>
              <p14:cNvContentPartPr/>
              <p14:nvPr/>
            </p14:nvContentPartPr>
            <p14:xfrm>
              <a:off x="8221282" y="1876301"/>
              <a:ext cx="2230560" cy="331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1FCE794-DB28-5608-CB85-64C8B0E8B23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167282" y="1768661"/>
                <a:ext cx="233820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A81EE7C-9A16-8515-8FFF-AF7D5BE70F1D}"/>
                  </a:ext>
                </a:extLst>
              </p14:cNvPr>
              <p14:cNvContentPartPr/>
              <p14:nvPr/>
            </p14:nvContentPartPr>
            <p14:xfrm>
              <a:off x="5927362" y="2125061"/>
              <a:ext cx="75564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A81EE7C-9A16-8515-8FFF-AF7D5BE70F1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873722" y="2017421"/>
                <a:ext cx="8632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04B0B3F-9BDF-892D-F916-CEA9FDBECDA9}"/>
                  </a:ext>
                </a:extLst>
              </p14:cNvPr>
              <p14:cNvContentPartPr/>
              <p14:nvPr/>
            </p14:nvContentPartPr>
            <p14:xfrm>
              <a:off x="8381482" y="2100941"/>
              <a:ext cx="42408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04B0B3F-9BDF-892D-F916-CEA9FDBECDA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327842" y="1993301"/>
                <a:ext cx="5317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4AB81B7-4022-2E64-AA82-CA5BA8EE45CB}"/>
                  </a:ext>
                </a:extLst>
              </p14:cNvPr>
              <p14:cNvContentPartPr/>
              <p14:nvPr/>
            </p14:nvContentPartPr>
            <p14:xfrm>
              <a:off x="5991442" y="2606381"/>
              <a:ext cx="808560" cy="8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4AB81B7-4022-2E64-AA82-CA5BA8EE45C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937802" y="2498741"/>
                <a:ext cx="91620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C34414A-E261-AC8A-B011-74AF6791A1EC}"/>
                  </a:ext>
                </a:extLst>
              </p14:cNvPr>
              <p14:cNvContentPartPr/>
              <p14:nvPr/>
            </p14:nvContentPartPr>
            <p14:xfrm>
              <a:off x="9376162" y="2590901"/>
              <a:ext cx="232560" cy="162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C34414A-E261-AC8A-B011-74AF6791A1E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322522" y="2482901"/>
                <a:ext cx="3402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FDAA7E3-8112-04D7-17E9-62D205168280}"/>
                  </a:ext>
                </a:extLst>
              </p14:cNvPr>
              <p14:cNvContentPartPr/>
              <p14:nvPr/>
            </p14:nvContentPartPr>
            <p14:xfrm>
              <a:off x="6416602" y="3095621"/>
              <a:ext cx="1780560" cy="331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FDAA7E3-8112-04D7-17E9-62D20516828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362962" y="2987621"/>
                <a:ext cx="188820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A6C3B50-2467-132E-29A2-FFFF57EB17B3}"/>
                  </a:ext>
                </a:extLst>
              </p14:cNvPr>
              <p14:cNvContentPartPr/>
              <p14:nvPr/>
            </p14:nvContentPartPr>
            <p14:xfrm>
              <a:off x="5879122" y="3817421"/>
              <a:ext cx="5343480" cy="22676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A6C3B50-2467-132E-29A2-FFFF57EB17B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825482" y="3709421"/>
                <a:ext cx="5451120" cy="248328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CE58CE6-B1C2-096B-9024-017AB1B93178}"/>
              </a:ext>
            </a:extLst>
          </p:cNvPr>
          <p:cNvSpPr txBox="1"/>
          <p:nvPr/>
        </p:nvSpPr>
        <p:spPr>
          <a:xfrm>
            <a:off x="80688" y="801425"/>
            <a:ext cx="565809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u="sng" dirty="0"/>
              <a:t>Check DE</a:t>
            </a:r>
          </a:p>
          <a:p>
            <a:pPr algn="r"/>
            <a:r>
              <a:rPr lang="en-US" sz="1600" u="sng" dirty="0"/>
              <a:t>Location – SJR State Site – or write ONLINE</a:t>
            </a:r>
          </a:p>
          <a:p>
            <a:pPr algn="r"/>
            <a:r>
              <a:rPr lang="en-US" sz="1600" u="sng" dirty="0"/>
              <a:t>Complete your Grad Year and check if you are a new or returning </a:t>
            </a:r>
          </a:p>
          <a:p>
            <a:pPr algn="r"/>
            <a:r>
              <a:rPr lang="en-US" sz="1600" u="sng" dirty="0"/>
              <a:t>Fill in name and date of birth</a:t>
            </a:r>
          </a:p>
          <a:p>
            <a:pPr algn="r"/>
            <a:r>
              <a:rPr lang="en-US" sz="1600" u="sng" dirty="0"/>
              <a:t>Personal email and SJR X number</a:t>
            </a:r>
          </a:p>
          <a:p>
            <a:pPr algn="r"/>
            <a:r>
              <a:rPr lang="en-US" sz="1600" u="sng" dirty="0"/>
              <a:t>Personal phone number and School = Ponte Vedra HS</a:t>
            </a:r>
          </a:p>
          <a:p>
            <a:pPr algn="r"/>
            <a:endParaRPr lang="en-US" sz="1600" u="sng" dirty="0"/>
          </a:p>
          <a:p>
            <a:pPr algn="r"/>
            <a:r>
              <a:rPr lang="en-US" sz="1600" u="sng" dirty="0"/>
              <a:t>SIGN and DATE!</a:t>
            </a:r>
          </a:p>
          <a:p>
            <a:pPr algn="r"/>
            <a:endParaRPr lang="en-US" sz="1600" u="sng" dirty="0"/>
          </a:p>
          <a:p>
            <a:pPr algn="r"/>
            <a:r>
              <a:rPr lang="en-US" sz="1600" u="sng" dirty="0"/>
              <a:t>Get your Unweighted GPA from HAC</a:t>
            </a:r>
          </a:p>
          <a:p>
            <a:pPr algn="r"/>
            <a:endParaRPr lang="en-US" sz="1600" u="sng" dirty="0"/>
          </a:p>
          <a:p>
            <a:pPr algn="r"/>
            <a:r>
              <a:rPr lang="en-US" sz="1600" u="sng" dirty="0"/>
              <a:t>NEXT – Log into the SRJSC Course Catalog for this box</a:t>
            </a:r>
          </a:p>
          <a:p>
            <a:pPr algn="r"/>
            <a:r>
              <a:rPr lang="en-US" sz="1600" dirty="0"/>
              <a:t>Find a class you want to take and fill in the correct information for this box.  Make sure you write down the CORRECT CRN number, </a:t>
            </a:r>
            <a:r>
              <a:rPr lang="en-US" sz="1600" u="sng" dirty="0"/>
              <a:t>CORRECT Course number and CORRECT Title</a:t>
            </a:r>
            <a:r>
              <a:rPr lang="en-US" sz="1600" dirty="0"/>
              <a:t>. </a:t>
            </a:r>
          </a:p>
          <a:p>
            <a:pPr algn="r"/>
            <a:endParaRPr lang="en-US" sz="1600" u="sng" dirty="0"/>
          </a:p>
          <a:p>
            <a:pPr algn="r"/>
            <a:r>
              <a:rPr lang="en-US" sz="1600" dirty="0"/>
              <a:t>***MAKE SURE you choose an online CRN option if you do not </a:t>
            </a:r>
            <a:r>
              <a:rPr lang="en-US" sz="1600" u="sng" dirty="0"/>
              <a:t>want to go to a campus site! </a:t>
            </a:r>
          </a:p>
          <a:p>
            <a:pPr algn="r"/>
            <a:endParaRPr lang="en-US" sz="1600" u="sng" dirty="0"/>
          </a:p>
          <a:p>
            <a:pPr algn="r"/>
            <a:r>
              <a:rPr lang="en-US" sz="1600" dirty="0"/>
              <a:t>Fill out at least 2 alternate courses.  These can be the same course </a:t>
            </a:r>
            <a:r>
              <a:rPr lang="en-US" sz="1600" u="sng" dirty="0"/>
              <a:t>but with different CRN Numbers!! </a:t>
            </a:r>
          </a:p>
          <a:p>
            <a:pPr algn="r"/>
            <a:endParaRPr lang="en-US" sz="1600" u="sng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46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1277</TotalTime>
  <Words>697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Aldhabi</vt:lpstr>
      <vt:lpstr>Calibri</vt:lpstr>
      <vt:lpstr>Calibri Light</vt:lpstr>
      <vt:lpstr>Wingdings</vt:lpstr>
      <vt:lpstr>Retrospect</vt:lpstr>
      <vt:lpstr>PVHS/SJRSC  Dual Enrollment</vt:lpstr>
      <vt:lpstr>St. Johns River State College DE </vt:lpstr>
      <vt:lpstr>SJR DE Website helpful info </vt:lpstr>
      <vt:lpstr>SJR DE step-by-step enrollment</vt:lpstr>
      <vt:lpstr>SJR DE step-by-step enrollment</vt:lpstr>
      <vt:lpstr>SJR DE step-by-step enrollment</vt:lpstr>
      <vt:lpstr>SJR DE step-by-step enrollment</vt:lpstr>
      <vt:lpstr>SJR DE step-by-step enrollment</vt:lpstr>
      <vt:lpstr>PowerPoint Presentation</vt:lpstr>
      <vt:lpstr>SJR DE step-by-step enrollment</vt:lpstr>
      <vt:lpstr>PowerPoint Presentation</vt:lpstr>
      <vt:lpstr>FAQ’s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PVHS Dual Enrollment</dc:title>
  <dc:creator>Ashlee Henderson</dc:creator>
  <cp:lastModifiedBy>Ashlee Henderson</cp:lastModifiedBy>
  <cp:revision>10</cp:revision>
  <dcterms:created xsi:type="dcterms:W3CDTF">2022-09-26T18:20:19Z</dcterms:created>
  <dcterms:modified xsi:type="dcterms:W3CDTF">2022-10-18T20:25:12Z</dcterms:modified>
</cp:coreProperties>
</file>