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heme/themeOverride1.xml" ContentType="application/vnd.openxmlformats-officedocument.themeOverr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 id="2147483719" r:id="rId2"/>
    <p:sldMasterId id="2147483725" r:id="rId3"/>
  </p:sldMasterIdLst>
  <p:notesMasterIdLst>
    <p:notesMasterId r:id="rId37"/>
  </p:notesMasterIdLst>
  <p:handoutMasterIdLst>
    <p:handoutMasterId r:id="rId38"/>
  </p:handoutMasterIdLst>
  <p:sldIdLst>
    <p:sldId id="501" r:id="rId4"/>
    <p:sldId id="407" r:id="rId5"/>
    <p:sldId id="480" r:id="rId6"/>
    <p:sldId id="522" r:id="rId7"/>
    <p:sldId id="505" r:id="rId8"/>
    <p:sldId id="515" r:id="rId9"/>
    <p:sldId id="521" r:id="rId10"/>
    <p:sldId id="523" r:id="rId11"/>
    <p:sldId id="517" r:id="rId12"/>
    <p:sldId id="424" r:id="rId13"/>
    <p:sldId id="525" r:id="rId14"/>
    <p:sldId id="473" r:id="rId15"/>
    <p:sldId id="520" r:id="rId16"/>
    <p:sldId id="513" r:id="rId17"/>
    <p:sldId id="499" r:id="rId18"/>
    <p:sldId id="506" r:id="rId19"/>
    <p:sldId id="507" r:id="rId20"/>
    <p:sldId id="516" r:id="rId21"/>
    <p:sldId id="508" r:id="rId22"/>
    <p:sldId id="510" r:id="rId23"/>
    <p:sldId id="477" r:id="rId24"/>
    <p:sldId id="459" r:id="rId25"/>
    <p:sldId id="512" r:id="rId26"/>
    <p:sldId id="519" r:id="rId27"/>
    <p:sldId id="469" r:id="rId28"/>
    <p:sldId id="527" r:id="rId29"/>
    <p:sldId id="528" r:id="rId30"/>
    <p:sldId id="474" r:id="rId31"/>
    <p:sldId id="471" r:id="rId32"/>
    <p:sldId id="511" r:id="rId33"/>
    <p:sldId id="518" r:id="rId34"/>
    <p:sldId id="526" r:id="rId35"/>
    <p:sldId id="514" r:id="rId3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207">
          <p15:clr>
            <a:srgbClr val="A4A3A4"/>
          </p15:clr>
        </p15:guide>
        <p15:guide id="2" orient="horz" pos="1033">
          <p15:clr>
            <a:srgbClr val="A4A3A4"/>
          </p15:clr>
        </p15:guide>
        <p15:guide id="3" orient="horz" pos="2307">
          <p15:clr>
            <a:srgbClr val="A4A3A4"/>
          </p15:clr>
        </p15:guide>
        <p15:guide id="4" orient="horz" pos="574">
          <p15:clr>
            <a:srgbClr val="A4A3A4"/>
          </p15:clr>
        </p15:guide>
        <p15:guide id="5" orient="horz" pos="393">
          <p15:clr>
            <a:srgbClr val="A4A3A4"/>
          </p15:clr>
        </p15:guide>
        <p15:guide id="6" orient="horz" pos="3804">
          <p15:clr>
            <a:srgbClr val="A4A3A4"/>
          </p15:clr>
        </p15:guide>
        <p15:guide id="7" orient="horz" pos="3499">
          <p15:clr>
            <a:srgbClr val="A4A3A4"/>
          </p15:clr>
        </p15:guide>
        <p15:guide id="8" orient="horz" pos="3638">
          <p15:clr>
            <a:srgbClr val="A4A3A4"/>
          </p15:clr>
        </p15:guide>
        <p15:guide id="9" pos="5459">
          <p15:clr>
            <a:srgbClr val="A4A3A4"/>
          </p15:clr>
        </p15:guide>
        <p15:guide id="10" pos="661">
          <p15:clr>
            <a:srgbClr val="A4A3A4"/>
          </p15:clr>
        </p15:guide>
        <p15:guide id="11" pos="376">
          <p15:clr>
            <a:srgbClr val="A4A3A4"/>
          </p15:clr>
        </p15:guide>
        <p15:guide id="12" pos="1540">
          <p15:clr>
            <a:srgbClr val="A4A3A4"/>
          </p15:clr>
        </p15:guide>
        <p15:guide id="13" pos="5183">
          <p15:clr>
            <a:srgbClr val="A4A3A4"/>
          </p15:clr>
        </p15:guide>
        <p15:guide id="14" pos="3180">
          <p15:clr>
            <a:srgbClr val="A4A3A4"/>
          </p15:clr>
        </p15:guide>
        <p15:guide id="15" pos="1013">
          <p15:clr>
            <a:srgbClr val="A4A3A4"/>
          </p15:clr>
        </p15:guide>
        <p15:guide id="16" pos="3032">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initials="a" lastIdx="9" clrIdx="0"/>
  <p:cmAuthor id="1" name="Martha Morris" initials="MM" lastIdx="11" clrIdx="1"/>
  <p:cmAuthor id="2" name="bzellen" initials="bz" lastIdx="7" clrIdx="2"/>
  <p:cmAuthor id="3" name="Jaclyn Bergeron" initials="JB" lastIdx="1" clrIdx="3"/>
  <p:cmAuthor id="4" name="Timothy Burke"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00529B"/>
    <a:srgbClr val="F7931D"/>
    <a:srgbClr val="D5CCB3"/>
    <a:srgbClr val="595959"/>
    <a:srgbClr val="E6E1D2"/>
    <a:srgbClr val="5B6458"/>
    <a:srgbClr val="00134E"/>
    <a:srgbClr val="79DCFF"/>
    <a:srgbClr val="BDCF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18" autoAdjust="0"/>
    <p:restoredTop sz="94384" autoAdjust="0"/>
  </p:normalViewPr>
  <p:slideViewPr>
    <p:cSldViewPr snapToGrid="0">
      <p:cViewPr varScale="1">
        <p:scale>
          <a:sx n="54" d="100"/>
          <a:sy n="54" d="100"/>
        </p:scale>
        <p:origin x="942" y="72"/>
      </p:cViewPr>
      <p:guideLst>
        <p:guide orient="horz" pos="4207"/>
        <p:guide orient="horz" pos="1033"/>
        <p:guide orient="horz" pos="2307"/>
        <p:guide orient="horz" pos="574"/>
        <p:guide orient="horz" pos="393"/>
        <p:guide orient="horz" pos="3804"/>
        <p:guide orient="horz" pos="3499"/>
        <p:guide orient="horz" pos="3638"/>
        <p:guide pos="5459"/>
        <p:guide pos="661"/>
        <p:guide pos="376"/>
        <p:guide pos="1540"/>
        <p:guide pos="5183"/>
        <p:guide pos="3180"/>
        <p:guide pos="1013"/>
        <p:guide pos="3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9" d="100"/>
        <a:sy n="29" d="100"/>
      </p:scale>
      <p:origin x="0" y="0"/>
    </p:cViewPr>
  </p:sorterViewPr>
  <p:notesViewPr>
    <p:cSldViewPr snapToGrid="0">
      <p:cViewPr varScale="1">
        <p:scale>
          <a:sx n="51" d="100"/>
          <a:sy n="51" d="100"/>
        </p:scale>
        <p:origin x="-272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wrap="square" lIns="93315" tIns="46657" rIns="93315" bIns="46657" numCol="1" anchor="t" anchorCtr="0" compatLnSpc="1">
            <a:prstTxWarp prst="textNoShape">
              <a:avLst/>
            </a:prstTxWarp>
          </a:bodyPr>
          <a:lstStyle>
            <a:lvl1pPr algn="r">
              <a:defRPr sz="1200">
                <a:latin typeface="Calibri" charset="0"/>
                <a:cs typeface="+mn-cs"/>
              </a:defRPr>
            </a:lvl1pPr>
          </a:lstStyle>
          <a:p>
            <a:pPr>
              <a:defRPr/>
            </a:pPr>
            <a:fld id="{BDDCA9AC-8B3E-EB47-983E-31E1F310EEFA}" type="datetimeFigureOut">
              <a:rPr lang="en-US"/>
              <a:pPr>
                <a:defRPr/>
              </a:pPr>
              <a:t>1/9/2017</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5" tIns="46657" rIns="93315" bIns="4665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wrap="square" lIns="93315" tIns="46657" rIns="93315" bIns="46657" numCol="1" anchor="b" anchorCtr="0" compatLnSpc="1">
            <a:prstTxWarp prst="textNoShape">
              <a:avLst/>
            </a:prstTxWarp>
          </a:bodyPr>
          <a:lstStyle>
            <a:lvl1pPr algn="r">
              <a:defRPr sz="1200">
                <a:latin typeface="Calibri" charset="0"/>
                <a:cs typeface="+mn-cs"/>
              </a:defRPr>
            </a:lvl1pPr>
          </a:lstStyle>
          <a:p>
            <a:pPr>
              <a:defRPr/>
            </a:pPr>
            <a:fld id="{0713B4FF-8E6A-564E-8075-9260C531D1FA}" type="slidenum">
              <a:rPr lang="en-US"/>
              <a:pPr>
                <a:defRPr/>
              </a:pPr>
              <a:t>‹#›</a:t>
            </a:fld>
            <a:endParaRPr lang="en-US"/>
          </a:p>
        </p:txBody>
      </p:sp>
    </p:spTree>
    <p:extLst>
      <p:ext uri="{BB962C8B-B14F-4D97-AF65-F5344CB8AC3E}">
        <p14:creationId xmlns:p14="http://schemas.microsoft.com/office/powerpoint/2010/main" val="220005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133" y="0"/>
            <a:ext cx="3043343" cy="465455"/>
          </a:xfrm>
          <a:prstGeom prst="rect">
            <a:avLst/>
          </a:prstGeom>
        </p:spPr>
        <p:txBody>
          <a:bodyPr vert="horz" wrap="square" lIns="93315" tIns="46657" rIns="93315" bIns="46657" numCol="1" anchor="t" anchorCtr="0" compatLnSpc="1">
            <a:prstTxWarp prst="textNoShape">
              <a:avLst/>
            </a:prstTxWarp>
          </a:bodyPr>
          <a:lstStyle>
            <a:lvl1pPr algn="r">
              <a:defRPr sz="1200">
                <a:latin typeface="Calibri" charset="0"/>
                <a:cs typeface="+mn-cs"/>
              </a:defRPr>
            </a:lvl1pPr>
          </a:lstStyle>
          <a:p>
            <a:pPr>
              <a:defRPr/>
            </a:pPr>
            <a:fld id="{E1366D95-0B9E-7E40-9A00-CA9A0488889D}" type="datetimeFigureOut">
              <a:rPr lang="en-US"/>
              <a:pPr>
                <a:defRPr/>
              </a:pPr>
              <a:t>1/9/2017</a:t>
            </a:fld>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5" tIns="46657" rIns="93315" bIns="4665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42030"/>
            <a:ext cx="3043343" cy="465455"/>
          </a:xfrm>
          <a:prstGeom prst="rect">
            <a:avLst/>
          </a:prstGeom>
        </p:spPr>
        <p:txBody>
          <a:bodyPr vert="horz" lIns="93315" tIns="46657" rIns="93315" bIns="4665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wrap="square" lIns="93315" tIns="46657" rIns="93315" bIns="46657" numCol="1" anchor="b" anchorCtr="0" compatLnSpc="1">
            <a:prstTxWarp prst="textNoShape">
              <a:avLst/>
            </a:prstTxWarp>
          </a:bodyPr>
          <a:lstStyle>
            <a:lvl1pPr algn="r">
              <a:defRPr sz="1200">
                <a:latin typeface="Calibri" charset="0"/>
                <a:cs typeface="+mn-cs"/>
              </a:defRPr>
            </a:lvl1pPr>
          </a:lstStyle>
          <a:p>
            <a:pPr>
              <a:defRPr/>
            </a:pPr>
            <a:fld id="{A3CF1E9C-24E6-9647-8D43-96403AF0BB63}" type="slidenum">
              <a:rPr lang="en-US"/>
              <a:pPr>
                <a:defRPr/>
              </a:pPr>
              <a:t>‹#›</a:t>
            </a:fld>
            <a:endParaRPr lang="en-US"/>
          </a:p>
        </p:txBody>
      </p:sp>
    </p:spTree>
    <p:extLst>
      <p:ext uri="{BB962C8B-B14F-4D97-AF65-F5344CB8AC3E}">
        <p14:creationId xmlns:p14="http://schemas.microsoft.com/office/powerpoint/2010/main" val="2876495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179388" indent="-179388"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2pPr>
    <a:lvl3pPr marL="338138" indent="-15875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3pPr>
    <a:lvl4pPr marL="517525" indent="-179388"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4pPr>
    <a:lvl5pPr marL="695325" indent="-1778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a:prstGeom prst="rect">
            <a:avLst/>
          </a:prstGeo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D6BE1F-CC62-47B5-AA3C-CE9B456FAA58}"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72389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10</a:t>
            </a:fld>
            <a:endParaRPr lang="en-US"/>
          </a:p>
        </p:txBody>
      </p:sp>
    </p:spTree>
    <p:extLst>
      <p:ext uri="{BB962C8B-B14F-4D97-AF65-F5344CB8AC3E}">
        <p14:creationId xmlns:p14="http://schemas.microsoft.com/office/powerpoint/2010/main" val="326345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12</a:t>
            </a:fld>
            <a:endParaRPr lang="en-US"/>
          </a:p>
        </p:txBody>
      </p:sp>
    </p:spTree>
    <p:extLst>
      <p:ext uri="{BB962C8B-B14F-4D97-AF65-F5344CB8AC3E}">
        <p14:creationId xmlns:p14="http://schemas.microsoft.com/office/powerpoint/2010/main" val="4246500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i="1" dirty="0">
              <a:solidFill>
                <a:srgbClr val="C00000"/>
              </a:solidFill>
            </a:endParaRPr>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13</a:t>
            </a:fld>
            <a:endParaRPr lang="en-US"/>
          </a:p>
        </p:txBody>
      </p:sp>
    </p:spTree>
    <p:extLst>
      <p:ext uri="{BB962C8B-B14F-4D97-AF65-F5344CB8AC3E}">
        <p14:creationId xmlns:p14="http://schemas.microsoft.com/office/powerpoint/2010/main" val="262233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14</a:t>
            </a:fld>
            <a:endParaRPr lang="en-US"/>
          </a:p>
        </p:txBody>
      </p:sp>
    </p:spTree>
    <p:extLst>
      <p:ext uri="{BB962C8B-B14F-4D97-AF65-F5344CB8AC3E}">
        <p14:creationId xmlns:p14="http://schemas.microsoft.com/office/powerpoint/2010/main" val="1203357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D56A9C-B495-47F3-A23A-6AF0E407F60C}" type="slidenum">
              <a:rPr lang="en-US" smtClean="0"/>
              <a:pPr>
                <a:defRPr/>
              </a:pPr>
              <a:t>15</a:t>
            </a:fld>
            <a:endParaRPr lang="en-US" dirty="0"/>
          </a:p>
        </p:txBody>
      </p:sp>
    </p:spTree>
    <p:extLst>
      <p:ext uri="{BB962C8B-B14F-4D97-AF65-F5344CB8AC3E}">
        <p14:creationId xmlns:p14="http://schemas.microsoft.com/office/powerpoint/2010/main" val="504443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16</a:t>
            </a:fld>
            <a:endParaRPr lang="en-US"/>
          </a:p>
        </p:txBody>
      </p:sp>
    </p:spTree>
    <p:extLst>
      <p:ext uri="{BB962C8B-B14F-4D97-AF65-F5344CB8AC3E}">
        <p14:creationId xmlns:p14="http://schemas.microsoft.com/office/powerpoint/2010/main" val="535266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17</a:t>
            </a:fld>
            <a:endParaRPr lang="en-US"/>
          </a:p>
        </p:txBody>
      </p:sp>
    </p:spTree>
    <p:extLst>
      <p:ext uri="{BB962C8B-B14F-4D97-AF65-F5344CB8AC3E}">
        <p14:creationId xmlns:p14="http://schemas.microsoft.com/office/powerpoint/2010/main" val="4124896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18</a:t>
            </a:fld>
            <a:endParaRPr lang="en-US"/>
          </a:p>
        </p:txBody>
      </p:sp>
    </p:spTree>
    <p:extLst>
      <p:ext uri="{BB962C8B-B14F-4D97-AF65-F5344CB8AC3E}">
        <p14:creationId xmlns:p14="http://schemas.microsoft.com/office/powerpoint/2010/main" val="2846636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19</a:t>
            </a:fld>
            <a:endParaRPr lang="en-US"/>
          </a:p>
        </p:txBody>
      </p:sp>
    </p:spTree>
    <p:extLst>
      <p:ext uri="{BB962C8B-B14F-4D97-AF65-F5344CB8AC3E}">
        <p14:creationId xmlns:p14="http://schemas.microsoft.com/office/powerpoint/2010/main" val="475680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20</a:t>
            </a:fld>
            <a:endParaRPr lang="en-US"/>
          </a:p>
        </p:txBody>
      </p:sp>
    </p:spTree>
    <p:extLst>
      <p:ext uri="{BB962C8B-B14F-4D97-AF65-F5344CB8AC3E}">
        <p14:creationId xmlns:p14="http://schemas.microsoft.com/office/powerpoint/2010/main" val="326027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4275" y="698500"/>
            <a:ext cx="4654550" cy="34909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i="0" dirty="0" smtClean="0"/>
          </a:p>
        </p:txBody>
      </p:sp>
      <p:sp>
        <p:nvSpPr>
          <p:cNvPr id="4" name="Slide Number Placeholder 3"/>
          <p:cNvSpPr>
            <a:spLocks noGrp="1"/>
          </p:cNvSpPr>
          <p:nvPr>
            <p:ph type="sldNum" sz="quarter" idx="5"/>
          </p:nvPr>
        </p:nvSpPr>
        <p:spPr/>
        <p:txBody>
          <a:bodyPr/>
          <a:lstStyle/>
          <a:p>
            <a:pPr>
              <a:defRPr/>
            </a:pPr>
            <a:fld id="{4C985546-0FA4-4386-A7C2-FB5050F9C06D}" type="slidenum">
              <a:rPr lang="en-US" smtClean="0"/>
              <a:pPr>
                <a:defRPr/>
              </a:pPr>
              <a:t>2</a:t>
            </a:fld>
            <a:endParaRPr lang="en-US"/>
          </a:p>
        </p:txBody>
      </p:sp>
    </p:spTree>
    <p:extLst>
      <p:ext uri="{BB962C8B-B14F-4D97-AF65-F5344CB8AC3E}">
        <p14:creationId xmlns:p14="http://schemas.microsoft.com/office/powerpoint/2010/main" val="2386236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21</a:t>
            </a:fld>
            <a:endParaRPr lang="en-US"/>
          </a:p>
        </p:txBody>
      </p:sp>
    </p:spTree>
    <p:extLst>
      <p:ext uri="{BB962C8B-B14F-4D97-AF65-F5344CB8AC3E}">
        <p14:creationId xmlns:p14="http://schemas.microsoft.com/office/powerpoint/2010/main" val="1320157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22</a:t>
            </a:fld>
            <a:endParaRPr lang="en-US"/>
          </a:p>
        </p:txBody>
      </p:sp>
    </p:spTree>
    <p:extLst>
      <p:ext uri="{BB962C8B-B14F-4D97-AF65-F5344CB8AC3E}">
        <p14:creationId xmlns:p14="http://schemas.microsoft.com/office/powerpoint/2010/main" val="2952087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23</a:t>
            </a:fld>
            <a:endParaRPr lang="en-US"/>
          </a:p>
        </p:txBody>
      </p:sp>
    </p:spTree>
    <p:extLst>
      <p:ext uri="{BB962C8B-B14F-4D97-AF65-F5344CB8AC3E}">
        <p14:creationId xmlns:p14="http://schemas.microsoft.com/office/powerpoint/2010/main" val="1009295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xfrm>
            <a:off x="1184275" y="698500"/>
            <a:ext cx="4654550" cy="34909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Univers LT Std 45 Light" charset="0"/>
            </a:endParaRPr>
          </a:p>
        </p:txBody>
      </p:sp>
    </p:spTree>
    <p:extLst>
      <p:ext uri="{BB962C8B-B14F-4D97-AF65-F5344CB8AC3E}">
        <p14:creationId xmlns:p14="http://schemas.microsoft.com/office/powerpoint/2010/main" val="434150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25</a:t>
            </a:fld>
            <a:endParaRPr lang="en-US"/>
          </a:p>
        </p:txBody>
      </p:sp>
    </p:spTree>
    <p:extLst>
      <p:ext uri="{BB962C8B-B14F-4D97-AF65-F5344CB8AC3E}">
        <p14:creationId xmlns:p14="http://schemas.microsoft.com/office/powerpoint/2010/main" val="333357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28</a:t>
            </a:fld>
            <a:endParaRPr lang="en-US"/>
          </a:p>
        </p:txBody>
      </p:sp>
    </p:spTree>
    <p:extLst>
      <p:ext uri="{BB962C8B-B14F-4D97-AF65-F5344CB8AC3E}">
        <p14:creationId xmlns:p14="http://schemas.microsoft.com/office/powerpoint/2010/main" val="3703066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29</a:t>
            </a:fld>
            <a:endParaRPr lang="en-US"/>
          </a:p>
        </p:txBody>
      </p:sp>
    </p:spTree>
    <p:extLst>
      <p:ext uri="{BB962C8B-B14F-4D97-AF65-F5344CB8AC3E}">
        <p14:creationId xmlns:p14="http://schemas.microsoft.com/office/powerpoint/2010/main" val="53673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30</a:t>
            </a:fld>
            <a:endParaRPr lang="en-US"/>
          </a:p>
        </p:txBody>
      </p:sp>
    </p:spTree>
    <p:extLst>
      <p:ext uri="{BB962C8B-B14F-4D97-AF65-F5344CB8AC3E}">
        <p14:creationId xmlns:p14="http://schemas.microsoft.com/office/powerpoint/2010/main" val="3661456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31</a:t>
            </a:fld>
            <a:endParaRPr lang="en-US"/>
          </a:p>
        </p:txBody>
      </p:sp>
    </p:spTree>
    <p:extLst>
      <p:ext uri="{BB962C8B-B14F-4D97-AF65-F5344CB8AC3E}">
        <p14:creationId xmlns:p14="http://schemas.microsoft.com/office/powerpoint/2010/main" val="2809581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84275" y="698500"/>
            <a:ext cx="4654550" cy="3490913"/>
          </a:xfrm>
          <a:prstGeom prst="rect">
            <a:avLst/>
          </a:prstGeom>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Once students are logged in, they are taken to their </a:t>
            </a:r>
            <a:r>
              <a:rPr lang="en-US" altLang="en-US" u="sng" smtClean="0"/>
              <a:t>My Plan</a:t>
            </a:r>
            <a:r>
              <a:rPr lang="en-US" altLang="en-US" smtClean="0"/>
              <a:t> page. In </a:t>
            </a:r>
            <a:r>
              <a:rPr lang="en-US" altLang="en-US" u="sng" smtClean="0"/>
              <a:t>My Plan</a:t>
            </a:r>
            <a:r>
              <a:rPr lang="en-US" altLang="en-US" smtClean="0"/>
              <a:t>, students can develop their own portfolios and resumes. </a:t>
            </a:r>
          </a:p>
          <a:p>
            <a:endParaRPr lang="en-US" altLang="en-US" smtClean="0"/>
          </a:p>
          <a:p>
            <a:r>
              <a:rPr lang="en-US" altLang="en-US" smtClean="0"/>
              <a:t>They can assemble information they' will need for college applications, brainstorm ideas for application essays, and record their interests and accomplishments for both college and career planning.</a:t>
            </a:r>
          </a:p>
        </p:txBody>
      </p:sp>
    </p:spTree>
    <p:extLst>
      <p:ext uri="{BB962C8B-B14F-4D97-AF65-F5344CB8AC3E}">
        <p14:creationId xmlns:p14="http://schemas.microsoft.com/office/powerpoint/2010/main" val="256659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3</a:t>
            </a:fld>
            <a:endParaRPr lang="en-US"/>
          </a:p>
        </p:txBody>
      </p:sp>
    </p:spTree>
    <p:extLst>
      <p:ext uri="{BB962C8B-B14F-4D97-AF65-F5344CB8AC3E}">
        <p14:creationId xmlns:p14="http://schemas.microsoft.com/office/powerpoint/2010/main" val="2524763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33</a:t>
            </a:fld>
            <a:endParaRPr lang="en-US"/>
          </a:p>
        </p:txBody>
      </p:sp>
    </p:spTree>
    <p:extLst>
      <p:ext uri="{BB962C8B-B14F-4D97-AF65-F5344CB8AC3E}">
        <p14:creationId xmlns:p14="http://schemas.microsoft.com/office/powerpoint/2010/main" val="337825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4</a:t>
            </a:fld>
            <a:endParaRPr lang="en-US"/>
          </a:p>
        </p:txBody>
      </p:sp>
    </p:spTree>
    <p:extLst>
      <p:ext uri="{BB962C8B-B14F-4D97-AF65-F5344CB8AC3E}">
        <p14:creationId xmlns:p14="http://schemas.microsoft.com/office/powerpoint/2010/main" val="124643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5</a:t>
            </a:fld>
            <a:endParaRPr lang="en-US"/>
          </a:p>
        </p:txBody>
      </p:sp>
    </p:spTree>
    <p:extLst>
      <p:ext uri="{BB962C8B-B14F-4D97-AF65-F5344CB8AC3E}">
        <p14:creationId xmlns:p14="http://schemas.microsoft.com/office/powerpoint/2010/main" val="1246433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6</a:t>
            </a:fld>
            <a:endParaRPr lang="en-US"/>
          </a:p>
        </p:txBody>
      </p:sp>
    </p:spTree>
    <p:extLst>
      <p:ext uri="{BB962C8B-B14F-4D97-AF65-F5344CB8AC3E}">
        <p14:creationId xmlns:p14="http://schemas.microsoft.com/office/powerpoint/2010/main" val="4121476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7</a:t>
            </a:fld>
            <a:endParaRPr lang="en-US"/>
          </a:p>
        </p:txBody>
      </p:sp>
    </p:spTree>
    <p:extLst>
      <p:ext uri="{BB962C8B-B14F-4D97-AF65-F5344CB8AC3E}">
        <p14:creationId xmlns:p14="http://schemas.microsoft.com/office/powerpoint/2010/main" val="93930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a:noFill/>
          <a:ln w="12700">
            <a:solidFill>
              <a:prstClr val="black"/>
            </a:solidFill>
          </a:ln>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pPr>
                <a:defRPr/>
              </a:pPr>
              <a:t>8</a:t>
            </a:fld>
            <a:endParaRPr lang="en-US"/>
          </a:p>
        </p:txBody>
      </p:sp>
    </p:spTree>
    <p:extLst>
      <p:ext uri="{BB962C8B-B14F-4D97-AF65-F5344CB8AC3E}">
        <p14:creationId xmlns:p14="http://schemas.microsoft.com/office/powerpoint/2010/main" val="100091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custDataLst>
              <p:tags r:id="rId1"/>
            </p:custDataLst>
          </p:nvPr>
        </p:nvSpPr>
        <p:spPr/>
        <p:txBody>
          <a:bodyPr/>
          <a:lstStyle/>
          <a:p>
            <a:pPr marL="0" indent="0" defTabSz="933237" eaLnBrk="1" fontAlgn="auto" hangingPunct="1">
              <a:spcBef>
                <a:spcPts val="0"/>
              </a:spcBef>
              <a:spcAft>
                <a:spcPts val="0"/>
              </a:spcAft>
              <a:buFont typeface="Arial" panose="020B0604020202020204" pitchFamily="34" charset="0"/>
              <a:buNone/>
              <a:defRPr/>
            </a:pPr>
            <a:endParaRPr lang="en-US" dirty="0" smtClean="0"/>
          </a:p>
        </p:txBody>
      </p:sp>
      <p:sp>
        <p:nvSpPr>
          <p:cNvPr id="4" name="Slide Number Placeholder 3"/>
          <p:cNvSpPr>
            <a:spLocks noGrp="1"/>
          </p:cNvSpPr>
          <p:nvPr>
            <p:ph type="sldNum" sz="quarter" idx="10"/>
          </p:nvPr>
        </p:nvSpPr>
        <p:spPr/>
        <p:txBody>
          <a:bodyPr/>
          <a:lstStyle/>
          <a:p>
            <a:pPr>
              <a:defRPr/>
            </a:pPr>
            <a:fld id="{A3CF1E9C-24E6-9647-8D43-96403AF0BB63}"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502273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descr="1110037_05_18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6" name="Rectangle 5"/>
          <p:cNvSpPr/>
          <p:nvPr/>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08000" y="3960786"/>
            <a:ext cx="8430349" cy="369332"/>
          </a:xfrm>
        </p:spPr>
        <p:txBody>
          <a:bodyPr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4540131"/>
            <a:ext cx="8420824"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cbnew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
        <p:nvSpPr>
          <p:cNvPr id="11" name="Rectangle 10"/>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1"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13" name="Rectangle 12"/>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852063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8"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6" name="Rectangle 5"/>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userDrawn="1"/>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508000" y="3960786"/>
            <a:ext cx="8430349" cy="369332"/>
          </a:xfrm>
        </p:spPr>
        <p:txBody>
          <a:bodyPr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4540131"/>
            <a:ext cx="8420824"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8627441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4"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7" name="Rectangle 6"/>
          <p:cNvSpPr/>
          <p:nvPr userDrawn="1"/>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508001" y="3136564"/>
            <a:ext cx="4381500" cy="369332"/>
          </a:xfrm>
        </p:spPr>
        <p:txBody>
          <a:bodyPr wrap="square"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3715909"/>
            <a:ext cx="4279900"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Rectangle 5"/>
          <p:cNvSpPr/>
          <p:nvPr userDrawn="1"/>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8"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196911679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47328125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B"/>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430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5127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8"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0649"/>
            <a:ext cx="9144000" cy="5260975"/>
          </a:xfrm>
          <a:prstGeom prst="rect">
            <a:avLst/>
          </a:prstGeom>
        </p:spPr>
      </p:pic>
      <p:sp>
        <p:nvSpPr>
          <p:cNvPr id="6" name="Rectangle 5"/>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userDrawn="1"/>
        </p:nvSpPr>
        <p:spPr>
          <a:xfrm>
            <a:off x="0" y="3571956"/>
            <a:ext cx="9144000" cy="1809669"/>
          </a:xfrm>
          <a:prstGeom prst="rect">
            <a:avLst/>
          </a:prstGeom>
          <a:solidFill>
            <a:srgbClr val="00529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508000" y="3960786"/>
            <a:ext cx="8430349" cy="369332"/>
          </a:xfrm>
        </p:spPr>
        <p:txBody>
          <a:bodyPr tIns="0" bIns="0">
            <a:spAutoFit/>
          </a:bodyPr>
          <a:lstStyle>
            <a:lvl1pPr algn="l">
              <a:defRPr sz="2400" b="1" i="0" cap="none" baseline="0">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8000" y="4540131"/>
            <a:ext cx="8420824"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7704443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4"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7" name="Rectangle 6"/>
          <p:cNvSpPr/>
          <p:nvPr userDrawn="1"/>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508001" y="3136564"/>
            <a:ext cx="4381500" cy="369332"/>
          </a:xfrm>
        </p:spPr>
        <p:txBody>
          <a:bodyPr wrap="square" tIns="0" bIns="0">
            <a:spAutoFit/>
          </a:bodyPr>
          <a:lstStyle>
            <a:lvl1pPr algn="l">
              <a:defRPr sz="2400" b="1" i="0" cap="none" baseline="0">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8000" y="3715909"/>
            <a:ext cx="4279900"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9" name="Picture 8"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38651581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308788039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B"/>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398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4" descr="1110037_05_185.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7" name="Rectangle 6"/>
          <p:cNvSpPr/>
          <p:nvPr/>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08001" y="3136564"/>
            <a:ext cx="4381500" cy="369332"/>
          </a:xfrm>
        </p:spPr>
        <p:txBody>
          <a:bodyPr wrap="square" tIns="0" bIns="0">
            <a:spAutoFit/>
          </a:bodyPr>
          <a:lstStyle>
            <a:lvl1pPr algn="l">
              <a:defRPr sz="2400" b="1" i="0" cap="none" baseline="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508000" y="3715909"/>
            <a:ext cx="4279900" cy="417942"/>
          </a:xfr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Rectangle 5"/>
          <p:cNvSpPr/>
          <p:nvPr/>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8" descr="cbnew_bl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
        <p:nvSpPr>
          <p:cNvPr id="10" name="Rectangle 9"/>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 name="Picture 10" descr="1110037_05_18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7151"/>
            <a:ext cx="9144000" cy="5832475"/>
          </a:xfrm>
          <a:prstGeom prst="rect">
            <a:avLst/>
          </a:prstGeom>
        </p:spPr>
      </p:pic>
      <p:sp>
        <p:nvSpPr>
          <p:cNvPr id="12" name="Rectangle 11"/>
          <p:cNvSpPr/>
          <p:nvPr userDrawn="1"/>
        </p:nvSpPr>
        <p:spPr>
          <a:xfrm>
            <a:off x="0" y="2881395"/>
            <a:ext cx="5048250" cy="1552494"/>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 y="2881395"/>
            <a:ext cx="139701" cy="155575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 name="Picture 13" descr="cbnew_blu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36671054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cbnew_blu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
        <p:nvSpPr>
          <p:cNvPr id="9" name="Rectangle 8"/>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698679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29B"/>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24184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ext Alternate">
    <p:spTree>
      <p:nvGrpSpPr>
        <p:cNvPr id="1" name=""/>
        <p:cNvGrpSpPr/>
        <p:nvPr/>
      </p:nvGrpSpPr>
      <p:grpSpPr>
        <a:xfrm>
          <a:off x="0" y="0"/>
          <a:ext cx="0" cy="0"/>
          <a:chOff x="0" y="0"/>
          <a:chExt cx="0" cy="0"/>
        </a:xfrm>
      </p:grpSpPr>
      <p:sp>
        <p:nvSpPr>
          <p:cNvPr id="2" name="Title 1"/>
          <p:cNvSpPr>
            <a:spLocks noGrp="1"/>
          </p:cNvSpPr>
          <p:nvPr>
            <p:ph type="title"/>
          </p:nvPr>
        </p:nvSpPr>
        <p:spPr>
          <a:xfrm>
            <a:off x="228600" y="218207"/>
            <a:ext cx="8229600" cy="639763"/>
          </a:xfrm>
          <a:prstGeom prst="rect">
            <a:avLst/>
          </a:prstGeom>
        </p:spPr>
        <p:txBody>
          <a:bodyPr rtlCol="0">
            <a:noAutofit/>
          </a:bodyPr>
          <a:lstStyle>
            <a:lvl1pPr algn="l" defTabSz="914400" rtl="0" eaLnBrk="1" latinLnBrk="0" hangingPunct="1">
              <a:spcBef>
                <a:spcPct val="0"/>
              </a:spcBef>
              <a:buNone/>
              <a:defRPr lang="en-US" sz="4000" b="1" kern="1200" dirty="0">
                <a:solidFill>
                  <a:schemeClr val="accent1"/>
                </a:solidFill>
                <a:latin typeface="+mj-lt"/>
                <a:ea typeface="+mj-ea"/>
                <a:cs typeface="+mj-cs"/>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457200" y="1444334"/>
            <a:ext cx="8229600" cy="4745328"/>
          </a:xfrm>
        </p:spPr>
        <p:txBody>
          <a:bodyPr/>
          <a:lstStyle>
            <a:lvl1pPr>
              <a:defRPr b="1"/>
            </a:lvl1pPr>
            <a:lvl2pPr marL="640080" indent="-228600">
              <a:spcBef>
                <a:spcPts val="800"/>
              </a:spcBef>
              <a:spcAft>
                <a:spcPts val="200"/>
              </a:spcAft>
              <a:defRPr/>
            </a:lvl2pPr>
            <a:lvl3pPr marL="868680" indent="-228600">
              <a:spcBef>
                <a:spcPts val="500"/>
              </a:spcBef>
              <a:spcAft>
                <a:spcPts val="200"/>
              </a:spcAft>
              <a:defRPr sz="2000"/>
            </a:lvl3pPr>
            <a:lvl4pPr marL="1024128">
              <a:spcBef>
                <a:spcPts val="300"/>
              </a:spcBef>
              <a:spcAft>
                <a:spcPts val="200"/>
              </a:spcAft>
              <a:defRPr sz="1800"/>
            </a:lvl4pPr>
            <a:lvl5pPr marL="1257300" indent="-228600">
              <a:spcBef>
                <a:spcPts val="300"/>
              </a:spcBef>
              <a:spcAft>
                <a:spcPts val="2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233366" y="847726"/>
            <a:ext cx="8110537" cy="436562"/>
          </a:xfrm>
        </p:spPr>
        <p:txBody>
          <a:bodyPr tIns="0" bIns="0"/>
          <a:lstStyle>
            <a:lvl1pPr marL="0" indent="0">
              <a:buFontTx/>
              <a:buNone/>
              <a:defRPr sz="2400" b="1">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56610775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ext Standar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7200" y="1390876"/>
            <a:ext cx="8229600" cy="4798787"/>
          </a:xfrm>
          <a:prstGeom prst="rect">
            <a:avLst/>
          </a:prstGeom>
        </p:spPr>
        <p:txBody>
          <a:bodyPr/>
          <a:lstStyle>
            <a:lvl1pPr marL="457200" indent="-457200">
              <a:spcBef>
                <a:spcPts val="600"/>
              </a:spcBef>
              <a:spcAft>
                <a:spcPts val="600"/>
              </a:spcAft>
              <a:buClr>
                <a:srgbClr val="007EE6"/>
              </a:buClr>
              <a:buSzPct val="100000"/>
              <a:buFont typeface="Wingdings" panose="05000000000000000000" pitchFamily="2" charset="2"/>
              <a:buChar char="ü"/>
              <a:defRPr>
                <a:solidFill>
                  <a:srgbClr val="7F7F7F"/>
                </a:solidFill>
              </a:defRPr>
            </a:lvl1pPr>
            <a:lvl2pPr marL="574675" indent="-398463">
              <a:spcBef>
                <a:spcPts val="600"/>
              </a:spcBef>
              <a:spcAft>
                <a:spcPts val="600"/>
              </a:spcAft>
              <a:buClr>
                <a:srgbClr val="007EE6"/>
              </a:buClr>
              <a:buSzPct val="100000"/>
              <a:buFont typeface="Lucida Grande"/>
              <a:buChar char="-"/>
              <a:defRPr>
                <a:solidFill>
                  <a:schemeClr val="bg2">
                    <a:lumMod val="50000"/>
                  </a:schemeClr>
                </a:solidFill>
              </a:defRPr>
            </a:lvl2pPr>
            <a:lvl3pPr marL="741363" indent="-336550">
              <a:buClr>
                <a:srgbClr val="007EE6"/>
              </a:buClr>
              <a:buSzPct val="90000"/>
              <a:buFont typeface="Wingdings" panose="05000000000000000000" pitchFamily="2" charset="2"/>
              <a:buChar char="§"/>
              <a:defRPr/>
            </a:lvl3pPr>
            <a:lvl4pPr marL="914400" indent="-280988">
              <a:buClr>
                <a:srgbClr val="007EE6"/>
              </a:buClr>
              <a:buFont typeface="Lucida Grande"/>
              <a:buChar char="-"/>
              <a:defRPr/>
            </a:lvl4pPr>
            <a:lvl5pPr>
              <a:buClr>
                <a:srgbClr val="007EE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2"/>
          <p:cNvSpPr>
            <a:spLocks noGrp="1"/>
          </p:cNvSpPr>
          <p:nvPr>
            <p:ph type="title"/>
          </p:nvPr>
        </p:nvSpPr>
        <p:spPr>
          <a:xfrm>
            <a:off x="0" y="0"/>
            <a:ext cx="9144000" cy="1236133"/>
          </a:xfrm>
          <a:prstGeom prst="rect">
            <a:avLst/>
          </a:prstGeom>
        </p:spPr>
        <p:txBody>
          <a:bodyPr vert="horz" anchor="ctr" anchorCtr="0"/>
          <a:lstStyle>
            <a:lvl1pPr algn="ctr" defTabSz="914400" rtl="0" eaLnBrk="1" fontAlgn="base" latinLnBrk="0" hangingPunct="1">
              <a:lnSpc>
                <a:spcPts val="3100"/>
              </a:lnSpc>
              <a:spcBef>
                <a:spcPct val="0"/>
              </a:spcBef>
              <a:spcAft>
                <a:spcPct val="0"/>
              </a:spcAft>
              <a:buNone/>
              <a:defRPr lang="en-US" sz="3600" b="0" kern="1200" dirty="0">
                <a:solidFill>
                  <a:srgbClr val="007EE6"/>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58410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351692" y="6038850"/>
            <a:ext cx="1992923"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a:spLocks noGrp="1"/>
          </p:cNvSpPr>
          <p:nvPr>
            <p:ph type="ctrTitle"/>
          </p:nvPr>
        </p:nvSpPr>
        <p:spPr>
          <a:xfrm>
            <a:off x="495300" y="2258986"/>
            <a:ext cx="8430349" cy="430887"/>
          </a:xfrm>
        </p:spPr>
        <p:txBody>
          <a:bodyPr tIns="0" bIns="0">
            <a:spAutoFit/>
          </a:bodyPr>
          <a:lstStyle>
            <a:lvl1pPr algn="l">
              <a:defRPr sz="2800" b="1" i="0" cap="none" baseline="0">
                <a:solidFill>
                  <a:srgbClr val="00529B"/>
                </a:solidFill>
                <a:latin typeface="Arial"/>
                <a:cs typeface="Arial"/>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495300" y="2838331"/>
            <a:ext cx="8420824" cy="417942"/>
          </a:xfrm>
        </p:spPr>
        <p:txBody>
          <a:bodyPr>
            <a:noAutofit/>
          </a:bodyPr>
          <a:lstStyle>
            <a:lvl1pPr marL="0" indent="0" algn="l">
              <a:buNone/>
              <a:defRPr sz="2000">
                <a:solidFill>
                  <a:srgbClr val="F793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cbnew_blu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550" y="6299200"/>
            <a:ext cx="1979974" cy="340335"/>
          </a:xfrm>
          <a:prstGeom prst="rect">
            <a:avLst/>
          </a:prstGeom>
        </p:spPr>
      </p:pic>
    </p:spTree>
    <p:extLst>
      <p:ext uri="{BB962C8B-B14F-4D97-AF65-F5344CB8AC3E}">
        <p14:creationId xmlns:p14="http://schemas.microsoft.com/office/powerpoint/2010/main" val="698679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Title">
    <p:spTree>
      <p:nvGrpSpPr>
        <p:cNvPr id="1" name=""/>
        <p:cNvGrpSpPr/>
        <p:nvPr/>
      </p:nvGrpSpPr>
      <p:grpSpPr>
        <a:xfrm>
          <a:off x="0" y="0"/>
          <a:ext cx="0" cy="0"/>
          <a:chOff x="0" y="0"/>
          <a:chExt cx="0" cy="0"/>
        </a:xfrm>
      </p:grpSpPr>
      <p:pic>
        <p:nvPicPr>
          <p:cNvPr id="5" name="Picture 4" descr="FullOpacNew.png"/>
          <p:cNvPicPr>
            <a:picLocks noChangeAspect="1"/>
          </p:cNvPicPr>
          <p:nvPr userDrawn="1"/>
        </p:nvPicPr>
        <p:blipFill rotWithShape="1">
          <a:blip r:embed="rId2" cstate="email">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603169" y="1939568"/>
            <a:ext cx="7766131" cy="4132946"/>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2" name="Picture 21" descr="cbnew_blue_CMY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sp>
        <p:nvSpPr>
          <p:cNvPr id="2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cxnSp>
        <p:nvCxnSpPr>
          <p:cNvPr id="4" name="Straight Connector 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20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SubtitleTwoLine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cstate="email">
            <a:extLst>
              <a:ext uri="{28A0092B-C50C-407E-A947-70E740481C1C}">
                <a14:useLocalDpi xmlns:a14="http://schemas.microsoft.com/office/drawing/2010/main"/>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628900"/>
            <a:ext cx="7766131" cy="34030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bnew_blue_CMY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15567" y="6231746"/>
            <a:ext cx="1765298" cy="313900"/>
          </a:xfrm>
          <a:prstGeom prst="rect">
            <a:avLst/>
          </a:prstGeom>
        </p:spPr>
      </p:pic>
      <p:cxnSp>
        <p:nvCxnSpPr>
          <p:cNvPr id="20" name="Straight Connector 19"/>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Text Placeholder 3"/>
          <p:cNvSpPr>
            <a:spLocks noGrp="1"/>
          </p:cNvSpPr>
          <p:nvPr>
            <p:ph type="body" sz="quarter" idx="10"/>
          </p:nvPr>
        </p:nvSpPr>
        <p:spPr>
          <a:xfrm>
            <a:off x="603250" y="1718688"/>
            <a:ext cx="7766050" cy="8255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0"/>
            <a:r>
              <a:rPr lang="en-US" dirty="0" smtClean="0"/>
              <a:t>2 lines</a:t>
            </a:r>
            <a:endParaRPr lang="en-US" dirty="0"/>
          </a:p>
        </p:txBody>
      </p:sp>
      <p:sp>
        <p:nvSpPr>
          <p:cNvPr id="12"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4"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9357588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333375"/>
            <a:ext cx="7924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95300" y="1019175"/>
            <a:ext cx="8153400" cy="510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4"/>
          </p:nvPr>
        </p:nvSpPr>
        <p:spPr>
          <a:xfrm>
            <a:off x="8205788" y="6374490"/>
            <a:ext cx="474662" cy="241300"/>
          </a:xfrm>
          <a:prstGeom prst="rect">
            <a:avLst/>
          </a:prstGeom>
        </p:spPr>
        <p:txBody>
          <a:bodyPr vert="horz" wrap="square" lIns="0" tIns="0" rIns="0" bIns="0" numCol="1" anchor="b" anchorCtr="0" compatLnSpc="1">
            <a:prstTxWarp prst="textNoShape">
              <a:avLst/>
            </a:prstTxWarp>
          </a:bodyPr>
          <a:lstStyle>
            <a:lvl1pPr algn="r">
              <a:defRPr sz="1000">
                <a:solidFill>
                  <a:schemeClr val="bg2"/>
                </a:solidFill>
                <a:latin typeface="Calibri" charset="0"/>
                <a:cs typeface="+mn-cs"/>
              </a:defRPr>
            </a:lvl1pPr>
          </a:lstStyle>
          <a:p>
            <a:pPr>
              <a:defRPr/>
            </a:pPr>
            <a:fld id="{32126B37-FE68-EA48-ADE8-64B29A53A5F4}" type="slidenum">
              <a:rPr lang="en-US" smtClean="0"/>
              <a:pPr>
                <a:defRPr/>
              </a:pPr>
              <a:t>‹#›</a:t>
            </a:fld>
            <a:endParaRPr lang="en-US" dirty="0"/>
          </a:p>
        </p:txBody>
      </p:sp>
      <p:pic>
        <p:nvPicPr>
          <p:cNvPr id="3" name="Picture 2" descr="cbnew_blue.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8" name="Rectangle 7"/>
          <p:cNvSpPr/>
          <p:nvPr/>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descr="cbnew_blue.pn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9" name="Rectangle 8"/>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7" r:id="rId5"/>
    <p:sldLayoutId id="2147483718" r:id="rId6"/>
    <p:sldLayoutId id="2147483688" r:id="rId7"/>
    <p:sldLayoutId id="2147483730" r:id="rId8"/>
    <p:sldLayoutId id="2147483731" r:id="rId9"/>
  </p:sldLayoutIdLst>
  <p:transition>
    <p:fade/>
  </p:transition>
  <p:hf hdr="0" dt="0"/>
  <p:txStyles>
    <p:titleStyle>
      <a:lvl1pPr algn="l" rtl="0" eaLnBrk="1" fontAlgn="base" hangingPunct="1">
        <a:spcBef>
          <a:spcPct val="0"/>
        </a:spcBef>
        <a:spcAft>
          <a:spcPct val="0"/>
        </a:spcAft>
        <a:defRPr lang="en-US" sz="2200" b="1" kern="1200" dirty="0">
          <a:solidFill>
            <a:srgbClr val="00529B"/>
          </a:solidFill>
          <a:latin typeface="Arial"/>
          <a:ea typeface="ＭＳ Ｐゴシック" charset="0"/>
          <a:cs typeface="Arial"/>
        </a:defRPr>
      </a:lvl1pPr>
      <a:lvl2pPr algn="l" rtl="0" eaLnBrk="1" fontAlgn="base" hangingPunct="1">
        <a:spcBef>
          <a:spcPct val="0"/>
        </a:spcBef>
        <a:spcAft>
          <a:spcPct val="0"/>
        </a:spcAft>
        <a:defRPr sz="2600" b="1">
          <a:solidFill>
            <a:schemeClr val="accent1"/>
          </a:solidFill>
          <a:latin typeface="Arial" charset="0"/>
          <a:ea typeface="ＭＳ Ｐゴシック" charset="0"/>
        </a:defRPr>
      </a:lvl2pPr>
      <a:lvl3pPr algn="l" rtl="0" eaLnBrk="1" fontAlgn="base" hangingPunct="1">
        <a:spcBef>
          <a:spcPct val="0"/>
        </a:spcBef>
        <a:spcAft>
          <a:spcPct val="0"/>
        </a:spcAft>
        <a:defRPr sz="2600" b="1">
          <a:solidFill>
            <a:schemeClr val="accent1"/>
          </a:solidFill>
          <a:latin typeface="Arial" charset="0"/>
          <a:ea typeface="ＭＳ Ｐゴシック" charset="0"/>
        </a:defRPr>
      </a:lvl3pPr>
      <a:lvl4pPr algn="l" rtl="0" eaLnBrk="1" fontAlgn="base" hangingPunct="1">
        <a:spcBef>
          <a:spcPct val="0"/>
        </a:spcBef>
        <a:spcAft>
          <a:spcPct val="0"/>
        </a:spcAft>
        <a:defRPr sz="2600" b="1">
          <a:solidFill>
            <a:schemeClr val="accent1"/>
          </a:solidFill>
          <a:latin typeface="Arial" charset="0"/>
          <a:ea typeface="ＭＳ Ｐゴシック" charset="0"/>
        </a:defRPr>
      </a:lvl4pPr>
      <a:lvl5pPr algn="l" rtl="0" eaLnBrk="1" fontAlgn="base" hangingPunct="1">
        <a:spcBef>
          <a:spcPct val="0"/>
        </a:spcBef>
        <a:spcAft>
          <a:spcPct val="0"/>
        </a:spcAft>
        <a:defRPr sz="2600" b="1">
          <a:solidFill>
            <a:schemeClr val="accent1"/>
          </a:solidFill>
          <a:latin typeface="Arial" charset="0"/>
          <a:ea typeface="ＭＳ Ｐゴシック" charset="0"/>
        </a:defRPr>
      </a:lvl5pPr>
      <a:lvl6pPr marL="457200" algn="l" rtl="0" eaLnBrk="1" fontAlgn="base" hangingPunct="1">
        <a:spcBef>
          <a:spcPct val="0"/>
        </a:spcBef>
        <a:spcAft>
          <a:spcPct val="0"/>
        </a:spcAft>
        <a:defRPr sz="2800" b="1">
          <a:solidFill>
            <a:schemeClr val="accent1"/>
          </a:solidFill>
          <a:latin typeface="Calibri" charset="0"/>
          <a:ea typeface="ＭＳ Ｐゴシック" charset="0"/>
        </a:defRPr>
      </a:lvl6pPr>
      <a:lvl7pPr marL="914400" algn="l" rtl="0" eaLnBrk="1" fontAlgn="base" hangingPunct="1">
        <a:spcBef>
          <a:spcPct val="0"/>
        </a:spcBef>
        <a:spcAft>
          <a:spcPct val="0"/>
        </a:spcAft>
        <a:defRPr sz="2800" b="1">
          <a:solidFill>
            <a:schemeClr val="accent1"/>
          </a:solidFill>
          <a:latin typeface="Calibri" charset="0"/>
          <a:ea typeface="ＭＳ Ｐゴシック" charset="0"/>
        </a:defRPr>
      </a:lvl7pPr>
      <a:lvl8pPr marL="1371600" algn="l" rtl="0" eaLnBrk="1" fontAlgn="base" hangingPunct="1">
        <a:spcBef>
          <a:spcPct val="0"/>
        </a:spcBef>
        <a:spcAft>
          <a:spcPct val="0"/>
        </a:spcAft>
        <a:defRPr sz="2800" b="1">
          <a:solidFill>
            <a:schemeClr val="accent1"/>
          </a:solidFill>
          <a:latin typeface="Calibri" charset="0"/>
          <a:ea typeface="ＭＳ Ｐゴシック" charset="0"/>
        </a:defRPr>
      </a:lvl8pPr>
      <a:lvl9pPr marL="1828800" algn="l" rtl="0" eaLnBrk="1" fontAlgn="base" hangingPunct="1">
        <a:spcBef>
          <a:spcPct val="0"/>
        </a:spcBef>
        <a:spcAft>
          <a:spcPct val="0"/>
        </a:spcAft>
        <a:defRPr sz="2800" b="1">
          <a:solidFill>
            <a:schemeClr val="accent1"/>
          </a:solidFill>
          <a:latin typeface="Calibri" charset="0"/>
          <a:ea typeface="ＭＳ Ｐゴシック" charset="0"/>
        </a:defRPr>
      </a:lvl9pPr>
    </p:titleStyle>
    <p:bodyStyle>
      <a:lvl1pPr marL="346075" indent="-342900" algn="l" rtl="0" eaLnBrk="1" fontAlgn="base" hangingPunct="1">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1" fontAlgn="base" hangingPunct="1">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1" fontAlgn="base" hangingPunct="1">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1" fontAlgn="base" hangingPunct="1">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1" fontAlgn="base" hangingPunct="1">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333375"/>
            <a:ext cx="7924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95300" y="1019175"/>
            <a:ext cx="8153400" cy="510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4"/>
          </p:nvPr>
        </p:nvSpPr>
        <p:spPr>
          <a:xfrm>
            <a:off x="8205788" y="6465930"/>
            <a:ext cx="474662" cy="241300"/>
          </a:xfrm>
          <a:prstGeom prst="rect">
            <a:avLst/>
          </a:prstGeom>
        </p:spPr>
        <p:txBody>
          <a:bodyPr vert="horz" wrap="square" lIns="0" tIns="0" rIns="0" bIns="0" numCol="1" anchor="b" anchorCtr="0" compatLnSpc="1">
            <a:prstTxWarp prst="textNoShape">
              <a:avLst/>
            </a:prstTxWarp>
          </a:bodyPr>
          <a:lstStyle>
            <a:lvl1pPr algn="r">
              <a:defRPr sz="800">
                <a:solidFill>
                  <a:schemeClr val="bg2"/>
                </a:solidFill>
                <a:latin typeface="Calibri" charset="0"/>
                <a:cs typeface="+mn-cs"/>
              </a:defRPr>
            </a:lvl1pPr>
          </a:lstStyle>
          <a:p>
            <a:pPr>
              <a:defRPr/>
            </a:pPr>
            <a:fld id="{32126B37-FE68-EA48-ADE8-64B29A53A5F4}" type="slidenum">
              <a:rPr lang="en-US">
                <a:solidFill>
                  <a:srgbClr val="7E8B7A"/>
                </a:solidFill>
              </a:rPr>
              <a:pPr>
                <a:defRPr/>
              </a:pPr>
              <a:t>‹#›</a:t>
            </a:fld>
            <a:endParaRPr lang="en-US" dirty="0">
              <a:solidFill>
                <a:srgbClr val="7E8B7A"/>
              </a:solidFill>
            </a:endParaRPr>
          </a:p>
        </p:txBody>
      </p:sp>
      <p:pic>
        <p:nvPicPr>
          <p:cNvPr id="3" name="Picture 2" descr="cbnew_blue.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8" name="Rectangle 7"/>
          <p:cNvSpPr/>
          <p:nvPr/>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135960478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ransition>
    <p:fade/>
  </p:transition>
  <p:hf hdr="0" dt="0"/>
  <p:txStyles>
    <p:titleStyle>
      <a:lvl1pPr algn="l" rtl="0" eaLnBrk="1" fontAlgn="base" hangingPunct="1">
        <a:spcBef>
          <a:spcPct val="0"/>
        </a:spcBef>
        <a:spcAft>
          <a:spcPct val="0"/>
        </a:spcAft>
        <a:defRPr lang="en-US" sz="2400" b="1" kern="1200" dirty="0">
          <a:solidFill>
            <a:srgbClr val="00529B"/>
          </a:solidFill>
          <a:latin typeface="Arial"/>
          <a:ea typeface="ＭＳ Ｐゴシック" charset="0"/>
          <a:cs typeface="Arial"/>
        </a:defRPr>
      </a:lvl1pPr>
      <a:lvl2pPr algn="l" rtl="0" eaLnBrk="1" fontAlgn="base" hangingPunct="1">
        <a:spcBef>
          <a:spcPct val="0"/>
        </a:spcBef>
        <a:spcAft>
          <a:spcPct val="0"/>
        </a:spcAft>
        <a:defRPr sz="2600" b="1">
          <a:solidFill>
            <a:schemeClr val="accent1"/>
          </a:solidFill>
          <a:latin typeface="Arial" charset="0"/>
          <a:ea typeface="ＭＳ Ｐゴシック" charset="0"/>
        </a:defRPr>
      </a:lvl2pPr>
      <a:lvl3pPr algn="l" rtl="0" eaLnBrk="1" fontAlgn="base" hangingPunct="1">
        <a:spcBef>
          <a:spcPct val="0"/>
        </a:spcBef>
        <a:spcAft>
          <a:spcPct val="0"/>
        </a:spcAft>
        <a:defRPr sz="2600" b="1">
          <a:solidFill>
            <a:schemeClr val="accent1"/>
          </a:solidFill>
          <a:latin typeface="Arial" charset="0"/>
          <a:ea typeface="ＭＳ Ｐゴシック" charset="0"/>
        </a:defRPr>
      </a:lvl3pPr>
      <a:lvl4pPr algn="l" rtl="0" eaLnBrk="1" fontAlgn="base" hangingPunct="1">
        <a:spcBef>
          <a:spcPct val="0"/>
        </a:spcBef>
        <a:spcAft>
          <a:spcPct val="0"/>
        </a:spcAft>
        <a:defRPr sz="2600" b="1">
          <a:solidFill>
            <a:schemeClr val="accent1"/>
          </a:solidFill>
          <a:latin typeface="Arial" charset="0"/>
          <a:ea typeface="ＭＳ Ｐゴシック" charset="0"/>
        </a:defRPr>
      </a:lvl4pPr>
      <a:lvl5pPr algn="l" rtl="0" eaLnBrk="1" fontAlgn="base" hangingPunct="1">
        <a:spcBef>
          <a:spcPct val="0"/>
        </a:spcBef>
        <a:spcAft>
          <a:spcPct val="0"/>
        </a:spcAft>
        <a:defRPr sz="2600" b="1">
          <a:solidFill>
            <a:schemeClr val="accent1"/>
          </a:solidFill>
          <a:latin typeface="Arial" charset="0"/>
          <a:ea typeface="ＭＳ Ｐゴシック" charset="0"/>
        </a:defRPr>
      </a:lvl5pPr>
      <a:lvl6pPr marL="457200" algn="l" rtl="0" eaLnBrk="1" fontAlgn="base" hangingPunct="1">
        <a:spcBef>
          <a:spcPct val="0"/>
        </a:spcBef>
        <a:spcAft>
          <a:spcPct val="0"/>
        </a:spcAft>
        <a:defRPr sz="2800" b="1">
          <a:solidFill>
            <a:schemeClr val="accent1"/>
          </a:solidFill>
          <a:latin typeface="Calibri" charset="0"/>
          <a:ea typeface="ＭＳ Ｐゴシック" charset="0"/>
        </a:defRPr>
      </a:lvl6pPr>
      <a:lvl7pPr marL="914400" algn="l" rtl="0" eaLnBrk="1" fontAlgn="base" hangingPunct="1">
        <a:spcBef>
          <a:spcPct val="0"/>
        </a:spcBef>
        <a:spcAft>
          <a:spcPct val="0"/>
        </a:spcAft>
        <a:defRPr sz="2800" b="1">
          <a:solidFill>
            <a:schemeClr val="accent1"/>
          </a:solidFill>
          <a:latin typeface="Calibri" charset="0"/>
          <a:ea typeface="ＭＳ Ｐゴシック" charset="0"/>
        </a:defRPr>
      </a:lvl7pPr>
      <a:lvl8pPr marL="1371600" algn="l" rtl="0" eaLnBrk="1" fontAlgn="base" hangingPunct="1">
        <a:spcBef>
          <a:spcPct val="0"/>
        </a:spcBef>
        <a:spcAft>
          <a:spcPct val="0"/>
        </a:spcAft>
        <a:defRPr sz="2800" b="1">
          <a:solidFill>
            <a:schemeClr val="accent1"/>
          </a:solidFill>
          <a:latin typeface="Calibri" charset="0"/>
          <a:ea typeface="ＭＳ Ｐゴシック" charset="0"/>
        </a:defRPr>
      </a:lvl8pPr>
      <a:lvl9pPr marL="1828800" algn="l" rtl="0" eaLnBrk="1" fontAlgn="base" hangingPunct="1">
        <a:spcBef>
          <a:spcPct val="0"/>
        </a:spcBef>
        <a:spcAft>
          <a:spcPct val="0"/>
        </a:spcAft>
        <a:defRPr sz="2800" b="1">
          <a:solidFill>
            <a:schemeClr val="accent1"/>
          </a:solidFill>
          <a:latin typeface="Calibri" charset="0"/>
          <a:ea typeface="ＭＳ Ｐゴシック" charset="0"/>
        </a:defRPr>
      </a:lvl9pPr>
    </p:titleStyle>
    <p:bodyStyle>
      <a:lvl1pPr marL="346075" indent="-342900" algn="l" rtl="0" eaLnBrk="1" fontAlgn="base" hangingPunct="1">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1" fontAlgn="base" hangingPunct="1">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1" fontAlgn="base" hangingPunct="1">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1" fontAlgn="base" hangingPunct="1">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1" fontAlgn="base" hangingPunct="1">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333375"/>
            <a:ext cx="7924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95300" y="1019175"/>
            <a:ext cx="8153400" cy="482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a:t>
            </a:r>
            <a:r>
              <a:rPr lang="en-US" dirty="0" smtClean="0"/>
              <a:t>styles</a:t>
            </a:r>
          </a:p>
          <a:p>
            <a:pPr lvl="1"/>
            <a:r>
              <a:rPr lang="en-US" dirty="0" smtClean="0"/>
              <a:t>Second </a:t>
            </a:r>
            <a:r>
              <a:rPr lang="en-US" dirty="0"/>
              <a:t>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4"/>
          </p:nvPr>
        </p:nvSpPr>
        <p:spPr>
          <a:xfrm>
            <a:off x="8205788" y="6465930"/>
            <a:ext cx="474662" cy="241300"/>
          </a:xfrm>
          <a:prstGeom prst="rect">
            <a:avLst/>
          </a:prstGeom>
        </p:spPr>
        <p:txBody>
          <a:bodyPr vert="horz" wrap="square" lIns="0" tIns="0" rIns="0" bIns="0" numCol="1" anchor="b" anchorCtr="0" compatLnSpc="1">
            <a:prstTxWarp prst="textNoShape">
              <a:avLst/>
            </a:prstTxWarp>
          </a:bodyPr>
          <a:lstStyle>
            <a:lvl1pPr algn="r">
              <a:defRPr sz="800">
                <a:solidFill>
                  <a:schemeClr val="bg2"/>
                </a:solidFill>
                <a:latin typeface="Calibri" charset="0"/>
                <a:cs typeface="+mn-cs"/>
              </a:defRPr>
            </a:lvl1pPr>
          </a:lstStyle>
          <a:p>
            <a:pPr>
              <a:defRPr/>
            </a:pPr>
            <a:fld id="{32126B37-FE68-EA48-ADE8-64B29A53A5F4}" type="slidenum">
              <a:rPr lang="en-US">
                <a:solidFill>
                  <a:srgbClr val="7E8B7A"/>
                </a:solidFill>
              </a:rPr>
              <a:pPr>
                <a:defRPr/>
              </a:pPr>
              <a:t>‹#›</a:t>
            </a:fld>
            <a:endParaRPr lang="en-US" dirty="0">
              <a:solidFill>
                <a:srgbClr val="7E8B7A"/>
              </a:solidFill>
            </a:endParaRPr>
          </a:p>
        </p:txBody>
      </p:sp>
      <p:pic>
        <p:nvPicPr>
          <p:cNvPr id="3" name="Picture 2" descr="cbnew_blue.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90550" y="6340522"/>
            <a:ext cx="1739574" cy="299013"/>
          </a:xfrm>
          <a:prstGeom prst="rect">
            <a:avLst/>
          </a:prstGeom>
        </p:spPr>
      </p:pic>
      <p:sp>
        <p:nvSpPr>
          <p:cNvPr id="8" name="Rectangle 7"/>
          <p:cNvSpPr/>
          <p:nvPr userDrawn="1"/>
        </p:nvSpPr>
        <p:spPr>
          <a:xfrm>
            <a:off x="-2" y="0"/>
            <a:ext cx="9144001" cy="136769"/>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167265605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ransition>
    <p:fade/>
  </p:transition>
  <p:hf sldNum="0" hdr="0" dt="0"/>
  <p:txStyles>
    <p:titleStyle>
      <a:lvl1pPr algn="l" rtl="0" eaLnBrk="0" fontAlgn="base" hangingPunct="0">
        <a:spcBef>
          <a:spcPct val="0"/>
        </a:spcBef>
        <a:spcAft>
          <a:spcPct val="0"/>
        </a:spcAft>
        <a:defRPr lang="en-US" sz="2400" b="1" kern="1200" dirty="0">
          <a:solidFill>
            <a:srgbClr val="00529B"/>
          </a:solidFill>
          <a:latin typeface="Arial"/>
          <a:ea typeface="ＭＳ Ｐゴシック" charset="0"/>
          <a:cs typeface="Arial"/>
        </a:defRPr>
      </a:lvl1pPr>
      <a:lvl2pPr algn="l" rtl="0" eaLnBrk="0" fontAlgn="base" hangingPunct="0">
        <a:spcBef>
          <a:spcPct val="0"/>
        </a:spcBef>
        <a:spcAft>
          <a:spcPct val="0"/>
        </a:spcAft>
        <a:defRPr sz="2600" b="1">
          <a:solidFill>
            <a:schemeClr val="accent1"/>
          </a:solidFill>
          <a:latin typeface="Arial" charset="0"/>
          <a:ea typeface="ＭＳ Ｐゴシック" charset="0"/>
        </a:defRPr>
      </a:lvl2pPr>
      <a:lvl3pPr algn="l" rtl="0" eaLnBrk="0" fontAlgn="base" hangingPunct="0">
        <a:spcBef>
          <a:spcPct val="0"/>
        </a:spcBef>
        <a:spcAft>
          <a:spcPct val="0"/>
        </a:spcAft>
        <a:defRPr sz="2600" b="1">
          <a:solidFill>
            <a:schemeClr val="accent1"/>
          </a:solidFill>
          <a:latin typeface="Arial" charset="0"/>
          <a:ea typeface="ＭＳ Ｐゴシック" charset="0"/>
        </a:defRPr>
      </a:lvl3pPr>
      <a:lvl4pPr algn="l" rtl="0" eaLnBrk="0" fontAlgn="base" hangingPunct="0">
        <a:spcBef>
          <a:spcPct val="0"/>
        </a:spcBef>
        <a:spcAft>
          <a:spcPct val="0"/>
        </a:spcAft>
        <a:defRPr sz="2600" b="1">
          <a:solidFill>
            <a:schemeClr val="accent1"/>
          </a:solidFill>
          <a:latin typeface="Arial" charset="0"/>
          <a:ea typeface="ＭＳ Ｐゴシック" charset="0"/>
        </a:defRPr>
      </a:lvl4pPr>
      <a:lvl5pPr algn="l" rtl="0" eaLnBrk="0" fontAlgn="base" hangingPunct="0">
        <a:spcBef>
          <a:spcPct val="0"/>
        </a:spcBef>
        <a:spcAft>
          <a:spcPct val="0"/>
        </a:spcAft>
        <a:defRPr sz="2600" b="1">
          <a:solidFill>
            <a:schemeClr val="accent1"/>
          </a:solidFill>
          <a:latin typeface="Arial" charset="0"/>
          <a:ea typeface="ＭＳ Ｐゴシック" charset="0"/>
        </a:defRPr>
      </a:lvl5pPr>
      <a:lvl6pPr marL="457200" algn="l" rtl="0" fontAlgn="base">
        <a:spcBef>
          <a:spcPct val="0"/>
        </a:spcBef>
        <a:spcAft>
          <a:spcPct val="0"/>
        </a:spcAft>
        <a:defRPr sz="2800" b="1">
          <a:solidFill>
            <a:schemeClr val="accent1"/>
          </a:solidFill>
          <a:latin typeface="Calibri" charset="0"/>
          <a:ea typeface="ＭＳ Ｐゴシック" charset="0"/>
        </a:defRPr>
      </a:lvl6pPr>
      <a:lvl7pPr marL="914400" algn="l" rtl="0" fontAlgn="base">
        <a:spcBef>
          <a:spcPct val="0"/>
        </a:spcBef>
        <a:spcAft>
          <a:spcPct val="0"/>
        </a:spcAft>
        <a:defRPr sz="2800" b="1">
          <a:solidFill>
            <a:schemeClr val="accent1"/>
          </a:solidFill>
          <a:latin typeface="Calibri" charset="0"/>
          <a:ea typeface="ＭＳ Ｐゴシック" charset="0"/>
        </a:defRPr>
      </a:lvl7pPr>
      <a:lvl8pPr marL="1371600" algn="l" rtl="0" fontAlgn="base">
        <a:spcBef>
          <a:spcPct val="0"/>
        </a:spcBef>
        <a:spcAft>
          <a:spcPct val="0"/>
        </a:spcAft>
        <a:defRPr sz="2800" b="1">
          <a:solidFill>
            <a:schemeClr val="accent1"/>
          </a:solidFill>
          <a:latin typeface="Calibri" charset="0"/>
          <a:ea typeface="ＭＳ Ｐゴシック" charset="0"/>
        </a:defRPr>
      </a:lvl8pPr>
      <a:lvl9pPr marL="1828800" algn="l" rtl="0" fontAlgn="base">
        <a:spcBef>
          <a:spcPct val="0"/>
        </a:spcBef>
        <a:spcAft>
          <a:spcPct val="0"/>
        </a:spcAft>
        <a:defRPr sz="2800" b="1">
          <a:solidFill>
            <a:schemeClr val="accent1"/>
          </a:solidFill>
          <a:latin typeface="Calibri" charset="0"/>
          <a:ea typeface="ＭＳ Ｐゴシック" charset="0"/>
        </a:defRPr>
      </a:lvl9pPr>
    </p:titleStyle>
    <p:bodyStyle>
      <a:lvl1pPr marL="346075" indent="-342900" algn="l" rtl="0" eaLnBrk="0" fontAlgn="base" hangingPunct="0">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0" fontAlgn="base" hangingPunct="0">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0" fontAlgn="base" hangingPunct="0">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0" fontAlgn="base" hangingPunct="0">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0" fontAlgn="base" hangingPunct="0">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ww.khanacademy.org/test-prep/new-sat/new-sat-tips-planning/new-sat-about-sat/v/walk-through-sat-practice-platfor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decorativ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8919308" cy="6858000"/>
          </a:xfrm>
          <a:prstGeom prst="rect">
            <a:avLst/>
          </a:prstGeom>
        </p:spPr>
      </p:pic>
      <p:sp>
        <p:nvSpPr>
          <p:cNvPr id="5" name="Rectangle 4" descr="decorative"/>
          <p:cNvSpPr/>
          <p:nvPr/>
        </p:nvSpPr>
        <p:spPr>
          <a:xfrm>
            <a:off x="225424" y="5575554"/>
            <a:ext cx="8693884" cy="1091946"/>
          </a:xfrm>
          <a:prstGeom prst="rect">
            <a:avLst/>
          </a:prstGeom>
          <a:solidFill>
            <a:srgbClr val="0039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Title 1" descr="decorative"/>
          <p:cNvSpPr txBox="1">
            <a:spLocks/>
          </p:cNvSpPr>
          <p:nvPr/>
        </p:nvSpPr>
        <p:spPr>
          <a:xfrm>
            <a:off x="344664" y="5672667"/>
            <a:ext cx="5989230" cy="842680"/>
          </a:xfrm>
          <a:prstGeom prst="rect">
            <a:avLst/>
          </a:prstGeom>
        </p:spPr>
        <p:txBody>
          <a:bodyPr anchor="ctr"/>
          <a:lstStyle>
            <a:lvl1pPr algn="l" defTabSz="455613" rtl="0" eaLnBrk="0" fontAlgn="base" hangingPunct="0">
              <a:lnSpc>
                <a:spcPts val="2800"/>
              </a:lnSpc>
              <a:spcBef>
                <a:spcPct val="0"/>
              </a:spcBef>
              <a:spcAft>
                <a:spcPct val="0"/>
              </a:spcAft>
              <a:defRPr lang="en-US" sz="2600" kern="1200" cap="none" dirty="0">
                <a:ln>
                  <a:noFill/>
                </a:ln>
                <a:solidFill>
                  <a:schemeClr val="bg1"/>
                </a:solidFill>
                <a:latin typeface="Rockwell"/>
                <a:ea typeface="Franklin Gothic Medium" pitchFamily="34" charset="0"/>
                <a:cs typeface="Rockwell"/>
              </a:defRPr>
            </a:lvl1pPr>
            <a:lvl2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2pPr>
            <a:lvl3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3pPr>
            <a:lvl4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4pPr>
            <a:lvl5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5pPr>
            <a:lvl6pPr marL="4572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6pPr>
            <a:lvl7pPr marL="9144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7pPr>
            <a:lvl8pPr marL="13716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8pPr>
            <a:lvl9pPr marL="18288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9pPr>
          </a:lstStyle>
          <a:p>
            <a:pPr>
              <a:lnSpc>
                <a:spcPts val="2700"/>
              </a:lnSpc>
            </a:pPr>
            <a:endParaRPr sz="1800" dirty="0">
              <a:solidFill>
                <a:srgbClr val="00ADEE">
                  <a:lumMod val="25000"/>
                  <a:lumOff val="75000"/>
                </a:srgbClr>
              </a:solidFill>
            </a:endParaRPr>
          </a:p>
        </p:txBody>
      </p:sp>
      <p:pic>
        <p:nvPicPr>
          <p:cNvPr id="4" name="Picture 3" descr="decorativ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061" y="6230620"/>
            <a:ext cx="1525896" cy="261620"/>
          </a:xfrm>
          <a:prstGeom prst="rect">
            <a:avLst/>
          </a:prstGeom>
        </p:spPr>
      </p:pic>
      <p:sp>
        <p:nvSpPr>
          <p:cNvPr id="8" name="Title 1"/>
          <p:cNvSpPr txBox="1">
            <a:spLocks/>
          </p:cNvSpPr>
          <p:nvPr/>
        </p:nvSpPr>
        <p:spPr>
          <a:xfrm>
            <a:off x="599440" y="5701845"/>
            <a:ext cx="5734454" cy="842680"/>
          </a:xfrm>
          <a:prstGeom prst="rect">
            <a:avLst/>
          </a:prstGeom>
        </p:spPr>
        <p:txBody>
          <a:bodyPr anchor="ctr"/>
          <a:lstStyle>
            <a:lvl1pPr algn="l" defTabSz="455613" rtl="0" eaLnBrk="0" fontAlgn="base" hangingPunct="0">
              <a:lnSpc>
                <a:spcPts val="2800"/>
              </a:lnSpc>
              <a:spcBef>
                <a:spcPct val="0"/>
              </a:spcBef>
              <a:spcAft>
                <a:spcPct val="0"/>
              </a:spcAft>
              <a:defRPr lang="en-US" sz="2600" kern="1200" cap="none" dirty="0">
                <a:ln>
                  <a:noFill/>
                </a:ln>
                <a:solidFill>
                  <a:schemeClr val="bg1"/>
                </a:solidFill>
                <a:latin typeface="Rockwell"/>
                <a:ea typeface="Franklin Gothic Medium" pitchFamily="34" charset="0"/>
                <a:cs typeface="Rockwell"/>
              </a:defRPr>
            </a:lvl1pPr>
            <a:lvl2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2pPr>
            <a:lvl3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3pPr>
            <a:lvl4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4pPr>
            <a:lvl5pPr algn="l" defTabSz="455613" rtl="0" eaLnBrk="1" fontAlgn="base" hangingPunct="1">
              <a:lnSpc>
                <a:spcPts val="2400"/>
              </a:lnSpc>
              <a:spcBef>
                <a:spcPct val="0"/>
              </a:spcBef>
              <a:spcAft>
                <a:spcPct val="0"/>
              </a:spcAft>
              <a:defRPr sz="2800">
                <a:solidFill>
                  <a:srgbClr val="0093CF"/>
                </a:solidFill>
                <a:latin typeface="FS Albert Light" charset="0"/>
                <a:ea typeface="Franklin Gothic Medium" pitchFamily="34" charset="0"/>
                <a:cs typeface="Franklin Gothic Medium" pitchFamily="34" charset="0"/>
              </a:defRPr>
            </a:lvl5pPr>
            <a:lvl6pPr marL="4572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6pPr>
            <a:lvl7pPr marL="9144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7pPr>
            <a:lvl8pPr marL="13716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8pPr>
            <a:lvl9pPr marL="1828800" algn="l" defTabSz="455613" rtl="0" eaLnBrk="1" fontAlgn="base" hangingPunct="1">
              <a:lnSpc>
                <a:spcPts val="2400"/>
              </a:lnSpc>
              <a:spcBef>
                <a:spcPct val="0"/>
              </a:spcBef>
              <a:spcAft>
                <a:spcPct val="0"/>
              </a:spcAft>
              <a:defRPr sz="2800">
                <a:solidFill>
                  <a:srgbClr val="003473"/>
                </a:solidFill>
                <a:latin typeface="Franklin Gothic Medium" pitchFamily="34" charset="0"/>
                <a:ea typeface="Franklin Gothic Medium" pitchFamily="34" charset="0"/>
                <a:cs typeface="Franklin Gothic Medium" pitchFamily="34" charset="0"/>
              </a:defRPr>
            </a:lvl9pPr>
          </a:lstStyle>
          <a:p>
            <a:pPr>
              <a:lnSpc>
                <a:spcPts val="2400"/>
              </a:lnSpc>
            </a:pPr>
            <a:r>
              <a:rPr lang="en-US" sz="2000" dirty="0" smtClean="0">
                <a:solidFill>
                  <a:srgbClr val="00ADEE">
                    <a:lumMod val="25000"/>
                    <a:lumOff val="75000"/>
                  </a:srgbClr>
                </a:solidFill>
                <a:latin typeface="Arial"/>
                <a:cs typeface="Arial"/>
              </a:rPr>
              <a:t>Using Your PSAT/NMSQT</a:t>
            </a:r>
            <a:r>
              <a:rPr lang="en-US" sz="2000" baseline="30000" dirty="0" smtClean="0">
                <a:solidFill>
                  <a:srgbClr val="00ADEE">
                    <a:lumMod val="25000"/>
                    <a:lumOff val="75000"/>
                  </a:srgbClr>
                </a:solidFill>
                <a:latin typeface="Arial"/>
                <a:cs typeface="Arial"/>
              </a:rPr>
              <a:t>®</a:t>
            </a:r>
            <a:r>
              <a:rPr lang="en-US" sz="2000" dirty="0" smtClean="0">
                <a:solidFill>
                  <a:srgbClr val="00ADEE">
                    <a:lumMod val="25000"/>
                    <a:lumOff val="75000"/>
                  </a:srgbClr>
                </a:solidFill>
                <a:latin typeface="Arial"/>
                <a:cs typeface="Arial"/>
              </a:rPr>
              <a:t> Scores</a:t>
            </a:r>
            <a:br>
              <a:rPr lang="en-US" sz="2000" dirty="0" smtClean="0">
                <a:solidFill>
                  <a:srgbClr val="00ADEE">
                    <a:lumMod val="25000"/>
                    <a:lumOff val="75000"/>
                  </a:srgbClr>
                </a:solidFill>
                <a:latin typeface="Arial"/>
                <a:cs typeface="Arial"/>
              </a:rPr>
            </a:br>
            <a:r>
              <a:rPr lang="en-US" sz="2000" dirty="0" smtClean="0">
                <a:solidFill>
                  <a:srgbClr val="00ADEE">
                    <a:lumMod val="25000"/>
                    <a:lumOff val="75000"/>
                  </a:srgbClr>
                </a:solidFill>
                <a:latin typeface="Arial"/>
                <a:cs typeface="Arial"/>
              </a:rPr>
              <a:t>to</a:t>
            </a:r>
            <a:r>
              <a:rPr lang="en-US" sz="2000" dirty="0">
                <a:solidFill>
                  <a:srgbClr val="00ADEE">
                    <a:lumMod val="25000"/>
                    <a:lumOff val="75000"/>
                  </a:srgbClr>
                </a:solidFill>
                <a:latin typeface="Arial"/>
                <a:cs typeface="Arial"/>
              </a:rPr>
              <a:t> </a:t>
            </a:r>
            <a:r>
              <a:rPr lang="en-US" sz="2000" dirty="0" smtClean="0">
                <a:solidFill>
                  <a:srgbClr val="00ADEE">
                    <a:lumMod val="25000"/>
                    <a:lumOff val="75000"/>
                  </a:srgbClr>
                </a:solidFill>
                <a:latin typeface="Arial"/>
                <a:cs typeface="Arial"/>
              </a:rPr>
              <a:t>Increase College Readiness</a:t>
            </a:r>
            <a:endParaRPr sz="2000" dirty="0">
              <a:solidFill>
                <a:srgbClr val="00ADEE">
                  <a:lumMod val="25000"/>
                  <a:lumOff val="75000"/>
                </a:srgbClr>
              </a:solidFill>
              <a:latin typeface="Arial"/>
              <a:cs typeface="Arial"/>
            </a:endParaRPr>
          </a:p>
        </p:txBody>
      </p:sp>
      <p:sp>
        <p:nvSpPr>
          <p:cNvPr id="2" name="Title 1"/>
          <p:cNvSpPr>
            <a:spLocks noGrp="1"/>
          </p:cNvSpPr>
          <p:nvPr>
            <p:ph type="title" idx="4294967295"/>
          </p:nvPr>
        </p:nvSpPr>
        <p:spPr/>
        <p:txBody>
          <a:bodyPr/>
          <a:lstStyle/>
          <a:p>
            <a:r>
              <a:rPr lang="en-IN" dirty="0" smtClean="0"/>
              <a:t> </a:t>
            </a:r>
            <a:endParaRPr lang="en-IN" dirty="0"/>
          </a:p>
        </p:txBody>
      </p:sp>
    </p:spTree>
    <p:extLst>
      <p:ext uri="{BB962C8B-B14F-4D97-AF65-F5344CB8AC3E}">
        <p14:creationId xmlns:p14="http://schemas.microsoft.com/office/powerpoint/2010/main" val="333169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200" dirty="0" smtClean="0"/>
              <a:t>How Did My Score Measure Against College Readiness Benchmarks?</a:t>
            </a:r>
            <a:endParaRPr lang="en-US" sz="2200" dirty="0"/>
          </a:p>
        </p:txBody>
      </p:sp>
      <p:sp>
        <p:nvSpPr>
          <p:cNvPr id="13"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10</a:t>
            </a:fld>
            <a:endParaRPr lang="en-US" dirty="0"/>
          </a:p>
        </p:txBody>
      </p:sp>
      <p:sp>
        <p:nvSpPr>
          <p:cNvPr id="14" name="Text Placeholder 1"/>
          <p:cNvSpPr>
            <a:spLocks noGrp="1"/>
          </p:cNvSpPr>
          <p:nvPr>
            <p:ph idx="1"/>
          </p:nvPr>
        </p:nvSpPr>
        <p:spPr>
          <a:xfrm>
            <a:off x="495300" y="1324863"/>
            <a:ext cx="4574540" cy="3369057"/>
          </a:xfrm>
        </p:spPr>
        <p:txBody>
          <a:bodyPr/>
          <a:lstStyle/>
          <a:p>
            <a:r>
              <a:rPr lang="en-US" sz="1600" dirty="0" smtClean="0"/>
              <a:t>Section</a:t>
            </a:r>
            <a:r>
              <a:rPr lang="en-US" sz="1600" dirty="0"/>
              <a:t>, </a:t>
            </a:r>
            <a:r>
              <a:rPr lang="en-US" sz="1600" dirty="0" smtClean="0"/>
              <a:t>test</a:t>
            </a:r>
            <a:r>
              <a:rPr lang="en-US" sz="1600" dirty="0"/>
              <a:t>, and </a:t>
            </a:r>
            <a:r>
              <a:rPr lang="en-US" sz="1600" dirty="0" smtClean="0"/>
              <a:t>subscores </a:t>
            </a:r>
            <a:r>
              <a:rPr lang="en-US" sz="1600" dirty="0"/>
              <a:t>all report scores </a:t>
            </a:r>
            <a:r>
              <a:rPr lang="en-US" sz="1600" dirty="0" smtClean="0"/>
              <a:t>in </a:t>
            </a:r>
            <a:r>
              <a:rPr lang="en-US" sz="1600" dirty="0"/>
              <a:t>performance </a:t>
            </a:r>
            <a:r>
              <a:rPr lang="en-US" sz="1600" dirty="0" smtClean="0"/>
              <a:t>zones which indicate whether you are on track for success in the first year of college.</a:t>
            </a:r>
            <a:endParaRPr lang="en-US" sz="1600" dirty="0"/>
          </a:p>
          <a:p>
            <a:r>
              <a:rPr lang="en-US" sz="1600" dirty="0"/>
              <a:t>For </a:t>
            </a:r>
            <a:r>
              <a:rPr lang="en-US" sz="1600" dirty="0" smtClean="0"/>
              <a:t>section </a:t>
            </a:r>
            <a:r>
              <a:rPr lang="en-US" sz="1600" dirty="0"/>
              <a:t>scores</a:t>
            </a:r>
          </a:p>
          <a:p>
            <a:pPr lvl="1"/>
            <a:r>
              <a:rPr lang="en-US" sz="1600" dirty="0" smtClean="0">
                <a:solidFill>
                  <a:srgbClr val="C00000"/>
                </a:solidFill>
              </a:rPr>
              <a:t>Need </a:t>
            </a:r>
            <a:r>
              <a:rPr lang="en-US" sz="1600" dirty="0">
                <a:solidFill>
                  <a:srgbClr val="C00000"/>
                </a:solidFill>
              </a:rPr>
              <a:t>to Strengthen Skills</a:t>
            </a:r>
            <a:r>
              <a:rPr lang="en-US" sz="1600" dirty="0"/>
              <a:t> = below grade-level benchmark by more than one year</a:t>
            </a:r>
          </a:p>
          <a:p>
            <a:pPr lvl="1"/>
            <a:r>
              <a:rPr lang="en-US" sz="1600" dirty="0" smtClean="0">
                <a:solidFill>
                  <a:srgbClr val="FFC000"/>
                </a:solidFill>
              </a:rPr>
              <a:t>Approaching </a:t>
            </a:r>
            <a:r>
              <a:rPr lang="en-US" sz="1600" dirty="0">
                <a:solidFill>
                  <a:srgbClr val="FFC000"/>
                </a:solidFill>
              </a:rPr>
              <a:t>Benchmark </a:t>
            </a:r>
            <a:r>
              <a:rPr lang="en-US" sz="1600" dirty="0"/>
              <a:t>= below grade-level benchmark by one year or less</a:t>
            </a:r>
          </a:p>
          <a:p>
            <a:pPr lvl="1"/>
            <a:r>
              <a:rPr lang="en-US" sz="1600" dirty="0">
                <a:solidFill>
                  <a:srgbClr val="00B050"/>
                </a:solidFill>
              </a:rPr>
              <a:t>Meets or exceeds Benchmark </a:t>
            </a:r>
            <a:r>
              <a:rPr lang="en-US" sz="1600" dirty="0"/>
              <a:t>= at or above grade-level benchmark</a:t>
            </a:r>
          </a:p>
        </p:txBody>
      </p:sp>
      <p:pic>
        <p:nvPicPr>
          <p:cNvPr id="15" name="Content Placeholder 3" descr="Screen shot from My Online PSAT/NMSQT Scores and Reports that shows numerical score for each section, test, and subscore accompanied by a graphic. The graphic shows where the student score falls on a continuum, and is colored to demonstrate where that score corresponds to the college readiness benchmark. "/>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5702490" y="1341755"/>
            <a:ext cx="2204283" cy="2513976"/>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pic>
        <p:nvPicPr>
          <p:cNvPr id="16" name="Picture 15" descr="Screen shot from My Online PSAT/NMSQT Scores and Reports that shows numerical score for each section, test, and subscore accompanied by a graphic. The graphic shows where the student score falls on a continuum, and is colored to demonstrate where that score corresponds to the college readiness benchmark. "/>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02491" y="4088765"/>
            <a:ext cx="2933510" cy="1908119"/>
          </a:xfrm>
          <a:prstGeom prst="rect">
            <a:avLst/>
          </a:prstGeom>
          <a:ln>
            <a:noFill/>
          </a:ln>
          <a:effectLst>
            <a:outerShdw blurRad="136525" dir="2460000" algn="tl" rotWithShape="0">
              <a:srgbClr val="000000">
                <a:alpha val="20000"/>
              </a:srgbClr>
            </a:outerShdw>
          </a:effectLst>
        </p:spPr>
      </p:pic>
      <p:sp>
        <p:nvSpPr>
          <p:cNvPr id="17" name="Text Placeholder 1"/>
          <p:cNvSpPr txBox="1">
            <a:spLocks/>
          </p:cNvSpPr>
          <p:nvPr/>
        </p:nvSpPr>
        <p:spPr bwMode="auto">
          <a:xfrm>
            <a:off x="495300" y="4724400"/>
            <a:ext cx="475742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6075" indent="-342900" algn="l" rtl="0" eaLnBrk="1" fontAlgn="base" hangingPunct="1">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1" fontAlgn="base" hangingPunct="1">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1" fontAlgn="base" hangingPunct="1">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1" fontAlgn="base" hangingPunct="1">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1" fontAlgn="base" hangingPunct="1">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For test scores and </a:t>
            </a:r>
            <a:r>
              <a:rPr lang="en-US" sz="1600" dirty="0" err="1"/>
              <a:t>subscores</a:t>
            </a:r>
            <a:r>
              <a:rPr lang="en-US" sz="1600" dirty="0"/>
              <a:t>, </a:t>
            </a:r>
          </a:p>
          <a:p>
            <a:pPr marL="574675" lvl="1" indent="-285750"/>
            <a:r>
              <a:rPr lang="en-US" sz="1600" dirty="0"/>
              <a:t>Red, yellow, and green ranges reflect areas of strengths and weaknesses compared to the typical performance of students </a:t>
            </a:r>
          </a:p>
        </p:txBody>
      </p:sp>
    </p:spTree>
    <p:extLst>
      <p:ext uri="{BB962C8B-B14F-4D97-AF65-F5344CB8AC3E}">
        <p14:creationId xmlns:p14="http://schemas.microsoft.com/office/powerpoint/2010/main" val="356953173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What Do My Scores Tell Me?</a:t>
            </a:r>
            <a:endParaRPr lang="en-US" sz="2200" dirty="0"/>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11</a:t>
            </a:fld>
            <a:endParaRPr lang="en-US" dirty="0"/>
          </a:p>
        </p:txBody>
      </p:sp>
      <p:pic>
        <p:nvPicPr>
          <p:cNvPr id="10" name="Picture 2" descr="Screen shot from My Online PSAT/NMSQT Scores and Reports that shows in-depth information about their performance on the PSAT 8/9. Test scores, cross-test scores, and subscores are intended to give students insightful information about their strengths and areas for improveme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79107" y="1024543"/>
            <a:ext cx="5187933" cy="2032876"/>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Screen shot from My Online PSAT/NMSQT Scores and Reports that shows in-depth information about their performance on the PSAT 8/9. Test scores, cross-test scores, and subscores are intended to give students insightful information about their strengths and areas for improve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614" y="2868188"/>
            <a:ext cx="4559093" cy="1787436"/>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Screen shot from My Online PSAT/NMSQT Scores and Reports that shows in-depth information about their performance on the PSAT 8/9. Test scores, cross-test scores, and subscores are intended to give students insightful information about their strengths and areas for improvem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98792" y="3862528"/>
            <a:ext cx="4009444" cy="2288725"/>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549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12</a:t>
            </a:fld>
            <a:endParaRPr lang="en-US" dirty="0"/>
          </a:p>
        </p:txBody>
      </p:sp>
      <p:pic>
        <p:nvPicPr>
          <p:cNvPr id="3" name="Picture 2" descr=" Screen shot from My Online PSAT/NMSQT Scores and Reports that shows the Skills Insight section of the report, which gives students more information about the knowledge and skills they have demonstrated, and the knowledge and skills on which they should focus for growth."/>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4381" y="1112332"/>
            <a:ext cx="5406109" cy="4745065"/>
          </a:xfrm>
          <a:prstGeom prst="rect">
            <a:avLst/>
          </a:prstGeom>
          <a:ln>
            <a:noFill/>
          </a:ln>
          <a:effectLst>
            <a:outerShdw blurRad="136525" dir="2460000" algn="tl" rotWithShape="0">
              <a:srgbClr val="000000">
                <a:alpha val="20000"/>
              </a:srgbClr>
            </a:outerShdw>
          </a:effectLst>
        </p:spPr>
      </p:pic>
      <p:sp>
        <p:nvSpPr>
          <p:cNvPr id="10" name="Title 9"/>
          <p:cNvSpPr>
            <a:spLocks noGrp="1"/>
          </p:cNvSpPr>
          <p:nvPr>
            <p:ph type="title"/>
          </p:nvPr>
        </p:nvSpPr>
        <p:spPr/>
        <p:txBody>
          <a:bodyPr/>
          <a:lstStyle/>
          <a:p>
            <a:r>
              <a:rPr lang="en-US" dirty="0"/>
              <a:t>How Can I Improve My Academic Skills?</a:t>
            </a:r>
          </a:p>
        </p:txBody>
      </p:sp>
    </p:spTree>
    <p:extLst>
      <p:ext uri="{BB962C8B-B14F-4D97-AF65-F5344CB8AC3E}">
        <p14:creationId xmlns:p14="http://schemas.microsoft.com/office/powerpoint/2010/main" val="349997262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987552"/>
            <a:ext cx="3050540" cy="5133849"/>
          </a:xfrm>
        </p:spPr>
        <p:txBody>
          <a:bodyPr/>
          <a:lstStyle/>
          <a:p>
            <a:r>
              <a:rPr lang="en-US" dirty="0"/>
              <a:t>Look at my online score report</a:t>
            </a:r>
          </a:p>
          <a:p>
            <a:pPr lvl="1"/>
            <a:r>
              <a:rPr lang="en-US" dirty="0"/>
              <a:t>Identify the questions </a:t>
            </a:r>
            <a:r>
              <a:rPr lang="en-US" dirty="0" smtClean="0"/>
              <a:t>I answered </a:t>
            </a:r>
            <a:r>
              <a:rPr lang="en-US" dirty="0"/>
              <a:t>incorrectly</a:t>
            </a:r>
          </a:p>
          <a:p>
            <a:pPr lvl="1"/>
            <a:r>
              <a:rPr lang="en-US" dirty="0"/>
              <a:t>Find the correct answer and read the answer explanation</a:t>
            </a:r>
          </a:p>
          <a:p>
            <a:pPr lvl="1"/>
            <a:r>
              <a:rPr lang="en-US" dirty="0"/>
              <a:t>Explain why the error was made</a:t>
            </a:r>
          </a:p>
          <a:p>
            <a:pPr lvl="1"/>
            <a:r>
              <a:rPr lang="en-US" dirty="0"/>
              <a:t>Ask questions about answer explanations that are not clear</a:t>
            </a:r>
          </a:p>
          <a:p>
            <a:endParaRPr lang="en-US" dirty="0"/>
          </a:p>
        </p:txBody>
      </p:sp>
      <p:pic>
        <p:nvPicPr>
          <p:cNvPr id="4" name="Picture 2" descr=" Screen shot from My Online PSAT/NMSQT Scores and Reports that shows the Test Questions seciton of the Score Repo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9184" y="1149987"/>
            <a:ext cx="4536581" cy="4862702"/>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Lst>
        </p:spPr>
      </p:pic>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13</a:t>
            </a:fld>
            <a:endParaRPr lang="en-US" dirty="0"/>
          </a:p>
        </p:txBody>
      </p:sp>
      <p:sp>
        <p:nvSpPr>
          <p:cNvPr id="8" name="Title 7"/>
          <p:cNvSpPr>
            <a:spLocks noGrp="1"/>
          </p:cNvSpPr>
          <p:nvPr>
            <p:ph type="title"/>
          </p:nvPr>
        </p:nvSpPr>
        <p:spPr/>
        <p:txBody>
          <a:bodyPr/>
          <a:lstStyle/>
          <a:p>
            <a:r>
              <a:rPr lang="en-US" dirty="0"/>
              <a:t>What Can I Learn From My Answers?</a:t>
            </a:r>
          </a:p>
        </p:txBody>
      </p:sp>
    </p:spTree>
    <p:extLst>
      <p:ext uri="{BB962C8B-B14F-4D97-AF65-F5344CB8AC3E}">
        <p14:creationId xmlns:p14="http://schemas.microsoft.com/office/powerpoint/2010/main" val="1535709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963168"/>
            <a:ext cx="3548380" cy="5158233"/>
          </a:xfrm>
        </p:spPr>
        <p:txBody>
          <a:bodyPr/>
          <a:lstStyle/>
          <a:p>
            <a:r>
              <a:rPr lang="en-US" dirty="0" smtClean="0"/>
              <a:t>Look at the types of questions I answered incorrectly and skipped:</a:t>
            </a:r>
          </a:p>
          <a:p>
            <a:pPr lvl="1"/>
            <a:r>
              <a:rPr lang="en-US" dirty="0" smtClean="0"/>
              <a:t>Identify the level of difficulty. How many questions did I miss at each level?</a:t>
            </a:r>
          </a:p>
          <a:p>
            <a:pPr lvl="1"/>
            <a:r>
              <a:rPr lang="en-US" dirty="0" smtClean="0"/>
              <a:t>Was I more likely to skip questions associated with any subscore or cross-test score?</a:t>
            </a:r>
          </a:p>
          <a:p>
            <a:pPr lvl="1"/>
            <a:r>
              <a:rPr lang="en-US" dirty="0" smtClean="0"/>
              <a:t>What inferences can I make about areas for improvement based on the types of questions I missed and skipped?</a:t>
            </a:r>
          </a:p>
        </p:txBody>
      </p:sp>
      <p:pic>
        <p:nvPicPr>
          <p:cNvPr id="4" name="Picture 3" descr="Screen shot from My Online PSAT/NMSQT Scores and Reports that shows the Test Questions seciton of the Score Repo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0477" y="1215419"/>
            <a:ext cx="4073937" cy="4774917"/>
          </a:xfrm>
          <a:prstGeom prst="rect">
            <a:avLst/>
          </a:prstGeom>
          <a:noFill/>
          <a:ln>
            <a:noFill/>
          </a:ln>
          <a:effectLst>
            <a:outerShdw blurRad="136525" dir="2460000" algn="tl" rotWithShape="0">
              <a:srgbClr val="000000">
                <a:alpha val="20000"/>
              </a:srgbClr>
            </a:outerShdw>
          </a:effectLst>
        </p:spPr>
      </p:pic>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14</a:t>
            </a:fld>
            <a:endParaRPr lang="en-US" dirty="0"/>
          </a:p>
        </p:txBody>
      </p:sp>
      <p:sp>
        <p:nvSpPr>
          <p:cNvPr id="9" name="Title 8"/>
          <p:cNvSpPr>
            <a:spLocks noGrp="1"/>
          </p:cNvSpPr>
          <p:nvPr>
            <p:ph type="title"/>
          </p:nvPr>
        </p:nvSpPr>
        <p:spPr/>
        <p:txBody>
          <a:bodyPr/>
          <a:lstStyle/>
          <a:p>
            <a:r>
              <a:rPr lang="en-US" dirty="0"/>
              <a:t>What Can I Learn From My Answers</a:t>
            </a:r>
            <a:r>
              <a:rPr lang="en-US" dirty="0" smtClean="0"/>
              <a:t>? </a:t>
            </a:r>
            <a:r>
              <a:rPr lang="en-US" sz="2000" b="0" i="1" dirty="0" smtClean="0"/>
              <a:t>(cont.)</a:t>
            </a:r>
            <a:endParaRPr lang="en-US" dirty="0"/>
          </a:p>
        </p:txBody>
      </p:sp>
    </p:spTree>
    <p:extLst>
      <p:ext uri="{BB962C8B-B14F-4D97-AF65-F5344CB8AC3E}">
        <p14:creationId xmlns:p14="http://schemas.microsoft.com/office/powerpoint/2010/main" val="473679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15</a:t>
            </a:fld>
            <a:endParaRPr lang="en-US" dirty="0"/>
          </a:p>
        </p:txBody>
      </p:sp>
      <p:pic>
        <p:nvPicPr>
          <p:cNvPr id="10" name="Content Placeholder 6" descr="Screen shot from My Online PSAT/NMSQT Scores and Reports that shows the AP Potential section of the report, which provides information about the Advanced Placement courses in which students are likely to be successful based on their PSAT 8/9 scores.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387138" y="1019175"/>
            <a:ext cx="4168138" cy="5102225"/>
          </a:xfrm>
          <a:prstGeom prst="rect">
            <a:avLst/>
          </a:prstGeom>
          <a:noFill/>
          <a:ln>
            <a:noFill/>
          </a:ln>
          <a:effectLst>
            <a:outerShdw blurRad="136525" dir="2460000" algn="tl" rotWithShape="0">
              <a:srgbClr val="000000">
                <a:alpha val="20000"/>
              </a:srgbClr>
            </a:outerShdw>
          </a:effectLst>
        </p:spPr>
      </p:pic>
      <p:sp>
        <p:nvSpPr>
          <p:cNvPr id="11" name="Content Placeholder 2"/>
          <p:cNvSpPr txBox="1">
            <a:spLocks/>
          </p:cNvSpPr>
          <p:nvPr/>
        </p:nvSpPr>
        <p:spPr bwMode="auto">
          <a:xfrm>
            <a:off x="495300" y="1146047"/>
            <a:ext cx="3243579" cy="497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6075" indent="-342900" algn="l" rtl="0" eaLnBrk="1" fontAlgn="base" hangingPunct="1">
              <a:spcBef>
                <a:spcPts val="400"/>
              </a:spcBef>
              <a:spcAft>
                <a:spcPts val="600"/>
              </a:spcAft>
              <a:buClr>
                <a:srgbClr val="F7931D"/>
              </a:buClr>
              <a:buSzPct val="80000"/>
              <a:buFont typeface="Lucida Grande"/>
              <a:buChar char="+"/>
              <a:defRPr sz="2000" kern="1200">
                <a:solidFill>
                  <a:srgbClr val="626262"/>
                </a:solidFill>
                <a:latin typeface="Arial"/>
                <a:ea typeface="ＭＳ Ｐゴシック" charset="0"/>
                <a:cs typeface="Arial"/>
              </a:defRPr>
            </a:lvl1pPr>
            <a:lvl2pPr marL="631825" indent="-233363" algn="l" rtl="0" eaLnBrk="1" fontAlgn="base" hangingPunct="1">
              <a:spcBef>
                <a:spcPts val="400"/>
              </a:spcBef>
              <a:spcAft>
                <a:spcPts val="600"/>
              </a:spcAft>
              <a:buClrTx/>
              <a:buFont typeface="Lucida Grande"/>
              <a:buChar char="-"/>
              <a:defRPr kern="1200">
                <a:solidFill>
                  <a:srgbClr val="626262"/>
                </a:solidFill>
                <a:latin typeface="Arial"/>
                <a:ea typeface="ＭＳ Ｐゴシック" charset="0"/>
                <a:cs typeface="Arial"/>
              </a:defRPr>
            </a:lvl2pPr>
            <a:lvl3pPr marL="858838" indent="-227013" algn="l" rtl="0" eaLnBrk="1" fontAlgn="base" hangingPunct="1">
              <a:spcBef>
                <a:spcPts val="400"/>
              </a:spcBef>
              <a:spcAft>
                <a:spcPts val="600"/>
              </a:spcAft>
              <a:buClr>
                <a:srgbClr val="7E8B7A"/>
              </a:buClr>
              <a:buFont typeface="Symbol" charset="0"/>
              <a:buChar char="-"/>
              <a:defRPr sz="1600" kern="1200">
                <a:solidFill>
                  <a:srgbClr val="626262"/>
                </a:solidFill>
                <a:latin typeface="Arial"/>
                <a:ea typeface="ＭＳ Ｐゴシック" charset="0"/>
                <a:cs typeface="Arial"/>
              </a:defRPr>
            </a:lvl3pPr>
            <a:lvl4pPr marL="1030288" indent="-171450" algn="l" rtl="0" eaLnBrk="1" fontAlgn="base" hangingPunct="1">
              <a:spcBef>
                <a:spcPts val="400"/>
              </a:spcBef>
              <a:spcAft>
                <a:spcPts val="600"/>
              </a:spcAft>
              <a:buClr>
                <a:srgbClr val="7E8B7A"/>
              </a:buClr>
              <a:buFont typeface="Arial" charset="0"/>
              <a:buChar char="•"/>
              <a:defRPr sz="1400" kern="1200">
                <a:solidFill>
                  <a:srgbClr val="626262"/>
                </a:solidFill>
                <a:latin typeface="Arial"/>
                <a:ea typeface="ＭＳ Ｐゴシック" charset="0"/>
                <a:cs typeface="Arial"/>
              </a:defRPr>
            </a:lvl4pPr>
            <a:lvl5pPr marL="1201738" indent="-171450" algn="l" rtl="0" eaLnBrk="1" fontAlgn="base" hangingPunct="1">
              <a:spcBef>
                <a:spcPts val="400"/>
              </a:spcBef>
              <a:spcAft>
                <a:spcPts val="600"/>
              </a:spcAft>
              <a:buClr>
                <a:srgbClr val="7E8B7A"/>
              </a:buClr>
              <a:buFont typeface="Symbol" charset="0"/>
              <a:buChar char="-"/>
              <a:defRPr sz="1200" kern="1200">
                <a:solidFill>
                  <a:srgbClr val="626262"/>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College Board research shows that students who score a 3 or higher on an AP Exam typically experience greater academic success in college and are more likely to earn a college degree on time than non-AP students.</a:t>
            </a:r>
          </a:p>
          <a:p>
            <a:r>
              <a:rPr lang="en-US" sz="1800" dirty="0" smtClean="0"/>
              <a:t>AP Potential</a:t>
            </a:r>
            <a:r>
              <a:rPr lang="en-US" sz="1200" dirty="0" smtClean="0"/>
              <a:t>™</a:t>
            </a:r>
            <a:r>
              <a:rPr lang="en-US" sz="1800" dirty="0" smtClean="0"/>
              <a:t> </a:t>
            </a:r>
            <a:r>
              <a:rPr lang="en-US" sz="1800" dirty="0"/>
              <a:t>uses scores from the PSAT/NMSQT</a:t>
            </a:r>
            <a:r>
              <a:rPr lang="en-US" sz="1800" b="1" dirty="0"/>
              <a:t> </a:t>
            </a:r>
            <a:r>
              <a:rPr lang="en-US" sz="1800" dirty="0" smtClean="0"/>
              <a:t>to </a:t>
            </a:r>
            <a:r>
              <a:rPr lang="en-US" sz="1800" dirty="0"/>
              <a:t>provide predictions for </a:t>
            </a:r>
            <a:r>
              <a:rPr lang="en-US" sz="1800" dirty="0" smtClean="0"/>
              <a:t>21 </a:t>
            </a:r>
            <a:r>
              <a:rPr lang="en-US" sz="1800" dirty="0"/>
              <a:t>AP Exams. </a:t>
            </a:r>
          </a:p>
        </p:txBody>
      </p:sp>
      <p:sp>
        <p:nvSpPr>
          <p:cNvPr id="12" name="Title 11"/>
          <p:cNvSpPr>
            <a:spLocks noGrp="1"/>
          </p:cNvSpPr>
          <p:nvPr>
            <p:ph type="title"/>
          </p:nvPr>
        </p:nvSpPr>
        <p:spPr/>
        <p:txBody>
          <a:bodyPr/>
          <a:lstStyle/>
          <a:p>
            <a:r>
              <a:rPr lang="en-US" dirty="0"/>
              <a:t>What is My AP </a:t>
            </a:r>
            <a:r>
              <a:rPr lang="en-US" dirty="0" smtClean="0"/>
              <a:t>Potential</a:t>
            </a:r>
            <a:r>
              <a:rPr lang="en-US" sz="1400" baseline="75000" dirty="0"/>
              <a:t>™</a:t>
            </a:r>
            <a:r>
              <a:rPr lang="en-US" dirty="0" smtClean="0"/>
              <a:t>?</a:t>
            </a:r>
            <a:endParaRPr lang="en-US" dirty="0"/>
          </a:p>
        </p:txBody>
      </p:sp>
    </p:spTree>
    <p:extLst>
      <p:ext uri="{BB962C8B-B14F-4D97-AF65-F5344CB8AC3E}">
        <p14:creationId xmlns:p14="http://schemas.microsoft.com/office/powerpoint/2010/main" val="184799263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ver page of the paper score report for PSAT/NMSQ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448" y="1559801"/>
            <a:ext cx="7718552" cy="3396384"/>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16</a:t>
            </a:fld>
            <a:endParaRPr lang="en-US" dirty="0"/>
          </a:p>
        </p:txBody>
      </p:sp>
      <p:sp>
        <p:nvSpPr>
          <p:cNvPr id="8" name="Title 7"/>
          <p:cNvSpPr>
            <a:spLocks noGrp="1"/>
          </p:cNvSpPr>
          <p:nvPr>
            <p:ph type="title"/>
          </p:nvPr>
        </p:nvSpPr>
        <p:spPr/>
        <p:txBody>
          <a:bodyPr/>
          <a:lstStyle/>
          <a:p>
            <a:r>
              <a:rPr lang="en-US" dirty="0"/>
              <a:t>Understanding My Paper Score </a:t>
            </a:r>
            <a:r>
              <a:rPr lang="en-US" dirty="0" smtClean="0"/>
              <a:t>Report</a:t>
            </a:r>
            <a:endParaRPr lang="en-US" dirty="0"/>
          </a:p>
        </p:txBody>
      </p:sp>
    </p:spTree>
    <p:extLst>
      <p:ext uri="{BB962C8B-B14F-4D97-AF65-F5344CB8AC3E}">
        <p14:creationId xmlns:p14="http://schemas.microsoft.com/office/powerpoint/2010/main" val="1852079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ore report detail page of the paper score report for PSAT/NMSQ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992" y="1496754"/>
            <a:ext cx="7802626" cy="3784078"/>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descr="Score report detail page of the paper score report for PSAT/NMSQT."/>
          <p:cNvSpPr/>
          <p:nvPr/>
        </p:nvSpPr>
        <p:spPr>
          <a:xfrm>
            <a:off x="881888" y="1603248"/>
            <a:ext cx="2072640" cy="1431500"/>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Score report detail page of the paper score report for PSAT/NMSQT."/>
          <p:cNvSpPr/>
          <p:nvPr/>
        </p:nvSpPr>
        <p:spPr>
          <a:xfrm>
            <a:off x="3515360" y="1603248"/>
            <a:ext cx="1804416" cy="1312230"/>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Score report detail page of the paper score report for PSAT/NMSQT."/>
          <p:cNvSpPr/>
          <p:nvPr/>
        </p:nvSpPr>
        <p:spPr>
          <a:xfrm>
            <a:off x="6100064" y="1743456"/>
            <a:ext cx="1938528" cy="1172022"/>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17</a:t>
            </a:fld>
            <a:endParaRPr lang="en-US" dirty="0"/>
          </a:p>
        </p:txBody>
      </p:sp>
      <p:sp>
        <p:nvSpPr>
          <p:cNvPr id="4" name="Title 3"/>
          <p:cNvSpPr>
            <a:spLocks noGrp="1"/>
          </p:cNvSpPr>
          <p:nvPr>
            <p:ph type="title"/>
          </p:nvPr>
        </p:nvSpPr>
        <p:spPr/>
        <p:txBody>
          <a:bodyPr/>
          <a:lstStyle/>
          <a:p>
            <a:r>
              <a:rPr lang="en-US" dirty="0"/>
              <a:t>What Are My Scores</a:t>
            </a:r>
            <a:r>
              <a:rPr lang="en-US" dirty="0" smtClean="0"/>
              <a:t>?</a:t>
            </a:r>
            <a:endParaRPr lang="en-US" dirty="0"/>
          </a:p>
        </p:txBody>
      </p:sp>
    </p:spTree>
    <p:extLst>
      <p:ext uri="{BB962C8B-B14F-4D97-AF65-F5344CB8AC3E}">
        <p14:creationId xmlns:p14="http://schemas.microsoft.com/office/powerpoint/2010/main" val="397265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18</a:t>
            </a:fld>
            <a:endParaRPr lang="en-US" dirty="0"/>
          </a:p>
        </p:txBody>
      </p:sp>
      <p:sp>
        <p:nvSpPr>
          <p:cNvPr id="11" name="Title 10"/>
          <p:cNvSpPr>
            <a:spLocks noGrp="1"/>
          </p:cNvSpPr>
          <p:nvPr>
            <p:ph type="title"/>
          </p:nvPr>
        </p:nvSpPr>
        <p:spPr>
          <a:xfrm>
            <a:off x="495300" y="333375"/>
            <a:ext cx="6519008" cy="639763"/>
          </a:xfrm>
        </p:spPr>
        <p:txBody>
          <a:bodyPr/>
          <a:lstStyle/>
          <a:p>
            <a:r>
              <a:rPr lang="en-US" dirty="0"/>
              <a:t>What Are My Scores? </a:t>
            </a:r>
            <a:r>
              <a:rPr lang="en-US" sz="2000" b="0" i="1" dirty="0"/>
              <a:t>(cont.)</a:t>
            </a:r>
            <a:r>
              <a:rPr lang="en-US" dirty="0"/>
              <a:t/>
            </a:r>
            <a:br>
              <a:rPr lang="en-US" dirty="0"/>
            </a:br>
            <a:endParaRPr lang="en-US" dirty="0"/>
          </a:p>
        </p:txBody>
      </p:sp>
      <p:pic>
        <p:nvPicPr>
          <p:cNvPr id="15" name="Picture 2" descr=" Score report detail page of the paper score report for PSAT/NMSQT. Test scores, cross-test scores, and subscores are intended to give students insightful information about their strengths and areas for improve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216" y="1107974"/>
            <a:ext cx="6445503" cy="4767310"/>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974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What Are My Score Percentiles?</a:t>
            </a:r>
            <a:endParaRPr lang="en-US" sz="2200" dirty="0"/>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19</a:t>
            </a:fld>
            <a:endParaRPr lang="en-US" dirty="0"/>
          </a:p>
        </p:txBody>
      </p:sp>
      <p:pic>
        <p:nvPicPr>
          <p:cNvPr id="12" name="Picture 2" descr="Score report detail page of the paper score report for PSAT/NMSQT. Test scores, cross-test scores, and subscores. Immediately under each of the three scores, students are presented with their Nationally Representative Sample Percenti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024" y="1489597"/>
            <a:ext cx="7802626" cy="3784078"/>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descr="Score report detail page of the paper score report for PSAT/NMSQT. Test scores, cross-test scores, and subscores. Immediately under each of the three scores, students are presented with their Nationally Representative Sample Percentile."/>
          <p:cNvSpPr/>
          <p:nvPr/>
        </p:nvSpPr>
        <p:spPr>
          <a:xfrm>
            <a:off x="1389888" y="2450592"/>
            <a:ext cx="1036320" cy="694944"/>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Score report detail page of the paper score report for PSAT/NMSQT. Test scores, cross-test scores, and subscores. Immediately under each of the three scores, students are presented with their Nationally Representative Sample Percentile."/>
          <p:cNvSpPr/>
          <p:nvPr/>
        </p:nvSpPr>
        <p:spPr>
          <a:xfrm>
            <a:off x="3956177" y="2468880"/>
            <a:ext cx="1036320" cy="694944"/>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Score report detail page of the paper score report for PSAT/NMSQT. Test scores, cross-test scores, and subscores. Immediately under each of the three scores, students are presented with their Nationally Representative Sample Percentile."/>
          <p:cNvSpPr/>
          <p:nvPr/>
        </p:nvSpPr>
        <p:spPr>
          <a:xfrm>
            <a:off x="6492240" y="2499360"/>
            <a:ext cx="1036320" cy="694944"/>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32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descr="Get to Know the PSAT/NMSQT®"/>
          <p:cNvSpPr txBox="1">
            <a:spLocks/>
          </p:cNvSpPr>
          <p:nvPr/>
        </p:nvSpPr>
        <p:spPr bwMode="auto">
          <a:xfrm>
            <a:off x="495300" y="238124"/>
            <a:ext cx="7924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914400" rtl="0" eaLnBrk="1" fontAlgn="base" latinLnBrk="0" hangingPunct="1">
              <a:lnSpc>
                <a:spcPts val="3100"/>
              </a:lnSpc>
              <a:spcBef>
                <a:spcPct val="0"/>
              </a:spcBef>
              <a:spcAft>
                <a:spcPct val="0"/>
              </a:spcAft>
              <a:buNone/>
              <a:defRPr lang="en-US" sz="3600" b="0" kern="1200" dirty="0">
                <a:solidFill>
                  <a:srgbClr val="007EE6"/>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600" b="1">
                <a:solidFill>
                  <a:schemeClr val="accent1"/>
                </a:solidFill>
                <a:latin typeface="Arial" charset="0"/>
                <a:ea typeface="ＭＳ Ｐゴシック" charset="0"/>
              </a:defRPr>
            </a:lvl2pPr>
            <a:lvl3pPr algn="l" rtl="0" eaLnBrk="0" fontAlgn="base" hangingPunct="0">
              <a:spcBef>
                <a:spcPct val="0"/>
              </a:spcBef>
              <a:spcAft>
                <a:spcPct val="0"/>
              </a:spcAft>
              <a:defRPr sz="2600" b="1">
                <a:solidFill>
                  <a:schemeClr val="accent1"/>
                </a:solidFill>
                <a:latin typeface="Arial" charset="0"/>
                <a:ea typeface="ＭＳ Ｐゴシック" charset="0"/>
              </a:defRPr>
            </a:lvl3pPr>
            <a:lvl4pPr algn="l" rtl="0" eaLnBrk="0" fontAlgn="base" hangingPunct="0">
              <a:spcBef>
                <a:spcPct val="0"/>
              </a:spcBef>
              <a:spcAft>
                <a:spcPct val="0"/>
              </a:spcAft>
              <a:defRPr sz="2600" b="1">
                <a:solidFill>
                  <a:schemeClr val="accent1"/>
                </a:solidFill>
                <a:latin typeface="Arial" charset="0"/>
                <a:ea typeface="ＭＳ Ｐゴシック" charset="0"/>
              </a:defRPr>
            </a:lvl4pPr>
            <a:lvl5pPr algn="l" rtl="0" eaLnBrk="0" fontAlgn="base" hangingPunct="0">
              <a:spcBef>
                <a:spcPct val="0"/>
              </a:spcBef>
              <a:spcAft>
                <a:spcPct val="0"/>
              </a:spcAft>
              <a:defRPr sz="2600" b="1">
                <a:solidFill>
                  <a:schemeClr val="accent1"/>
                </a:solidFill>
                <a:latin typeface="Arial" charset="0"/>
                <a:ea typeface="ＭＳ Ｐゴシック" charset="0"/>
              </a:defRPr>
            </a:lvl5pPr>
            <a:lvl6pPr marL="457200" algn="l" rtl="0" fontAlgn="base">
              <a:spcBef>
                <a:spcPct val="0"/>
              </a:spcBef>
              <a:spcAft>
                <a:spcPct val="0"/>
              </a:spcAft>
              <a:defRPr sz="2800" b="1">
                <a:solidFill>
                  <a:schemeClr val="accent1"/>
                </a:solidFill>
                <a:latin typeface="Calibri" charset="0"/>
                <a:ea typeface="ＭＳ Ｐゴシック" charset="0"/>
              </a:defRPr>
            </a:lvl6pPr>
            <a:lvl7pPr marL="914400" algn="l" rtl="0" fontAlgn="base">
              <a:spcBef>
                <a:spcPct val="0"/>
              </a:spcBef>
              <a:spcAft>
                <a:spcPct val="0"/>
              </a:spcAft>
              <a:defRPr sz="2800" b="1">
                <a:solidFill>
                  <a:schemeClr val="accent1"/>
                </a:solidFill>
                <a:latin typeface="Calibri" charset="0"/>
                <a:ea typeface="ＭＳ Ｐゴシック" charset="0"/>
              </a:defRPr>
            </a:lvl7pPr>
            <a:lvl8pPr marL="1371600" algn="l" rtl="0" fontAlgn="base">
              <a:spcBef>
                <a:spcPct val="0"/>
              </a:spcBef>
              <a:spcAft>
                <a:spcPct val="0"/>
              </a:spcAft>
              <a:defRPr sz="2800" b="1">
                <a:solidFill>
                  <a:schemeClr val="accent1"/>
                </a:solidFill>
                <a:latin typeface="Calibri" charset="0"/>
                <a:ea typeface="ＭＳ Ｐゴシック" charset="0"/>
              </a:defRPr>
            </a:lvl8pPr>
            <a:lvl9pPr marL="1828800" algn="l" rtl="0" fontAlgn="base">
              <a:spcBef>
                <a:spcPct val="0"/>
              </a:spcBef>
              <a:spcAft>
                <a:spcPct val="0"/>
              </a:spcAft>
              <a:defRPr sz="2800" b="1">
                <a:solidFill>
                  <a:schemeClr val="accent1"/>
                </a:solidFill>
                <a:latin typeface="Calibri" charset="0"/>
                <a:ea typeface="ＭＳ Ｐゴシック" charset="0"/>
              </a:defRPr>
            </a:lvl9pPr>
          </a:lstStyle>
          <a:p>
            <a:endParaRPr lang="en-US" dirty="0"/>
          </a:p>
        </p:txBody>
      </p:sp>
      <p:sp>
        <p:nvSpPr>
          <p:cNvPr id="8" name="Title 7" descr="Get to Know the PSAT/NMSQT®"/>
          <p:cNvSpPr>
            <a:spLocks noGrp="1"/>
          </p:cNvSpPr>
          <p:nvPr>
            <p:ph type="title"/>
          </p:nvPr>
        </p:nvSpPr>
        <p:spPr/>
        <p:txBody>
          <a:bodyPr/>
          <a:lstStyle/>
          <a:p>
            <a:r>
              <a:rPr lang="en-US" sz="2200" dirty="0" smtClean="0"/>
              <a:t>Get to Know the PSAT/NMSQT</a:t>
            </a:r>
            <a:r>
              <a:rPr lang="en-US" sz="1400" baseline="75000" dirty="0" smtClean="0"/>
              <a:t>®</a:t>
            </a:r>
            <a:r>
              <a:rPr lang="en-US" dirty="0"/>
              <a:t/>
            </a:r>
            <a:br>
              <a:rPr lang="en-US" dirty="0"/>
            </a:br>
            <a:endParaRPr lang="en-US" dirty="0"/>
          </a:p>
        </p:txBody>
      </p:sp>
      <p:sp>
        <p:nvSpPr>
          <p:cNvPr id="10"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a:t>
            </a:fld>
            <a:endParaRPr lang="en-US" dirty="0"/>
          </a:p>
        </p:txBody>
      </p:sp>
      <p:sp>
        <p:nvSpPr>
          <p:cNvPr id="20" name="Content Placeholder 4"/>
          <p:cNvSpPr>
            <a:spLocks noGrp="1"/>
          </p:cNvSpPr>
          <p:nvPr>
            <p:ph idx="1"/>
          </p:nvPr>
        </p:nvSpPr>
        <p:spPr>
          <a:xfrm>
            <a:off x="495300" y="1019175"/>
            <a:ext cx="4734617" cy="5102226"/>
          </a:xfrm>
        </p:spPr>
        <p:txBody>
          <a:bodyPr/>
          <a:lstStyle/>
          <a:p>
            <a:r>
              <a:rPr lang="en-US" sz="1600" dirty="0"/>
              <a:t>The </a:t>
            </a:r>
            <a:r>
              <a:rPr lang="en-US" sz="1600" dirty="0" smtClean="0"/>
              <a:t>PSAT/NMSQT</a:t>
            </a:r>
            <a:r>
              <a:rPr lang="en-US" sz="1600" baseline="30000" dirty="0" smtClean="0"/>
              <a:t>®</a:t>
            </a:r>
            <a:r>
              <a:rPr lang="en-US" sz="1600" dirty="0" smtClean="0"/>
              <a:t> is highly </a:t>
            </a:r>
            <a:r>
              <a:rPr lang="en-US" sz="1600" dirty="0"/>
              <a:t>relevant to your future success because </a:t>
            </a:r>
            <a:r>
              <a:rPr lang="en-US" sz="1600" dirty="0" smtClean="0"/>
              <a:t>it focuses </a:t>
            </a:r>
            <a:r>
              <a:rPr lang="en-US" sz="1600" dirty="0"/>
              <a:t>on the skills and knowledge at the heart of </a:t>
            </a:r>
            <a:r>
              <a:rPr lang="en-US" sz="1600" dirty="0" smtClean="0"/>
              <a:t>education.</a:t>
            </a:r>
            <a:br>
              <a:rPr lang="en-US" sz="1600" dirty="0" smtClean="0"/>
            </a:br>
            <a:r>
              <a:rPr lang="en-US" sz="1600" dirty="0" smtClean="0"/>
              <a:t>It measures:</a:t>
            </a:r>
            <a:endParaRPr lang="en-US" sz="1600" dirty="0"/>
          </a:p>
          <a:p>
            <a:pPr lvl="1"/>
            <a:r>
              <a:rPr lang="en-US" sz="1600" dirty="0"/>
              <a:t>What you learn in high school</a:t>
            </a:r>
          </a:p>
          <a:p>
            <a:pPr lvl="1"/>
            <a:r>
              <a:rPr lang="en-US" sz="1600" dirty="0"/>
              <a:t>What you need to succeed in college</a:t>
            </a:r>
          </a:p>
          <a:p>
            <a:r>
              <a:rPr lang="en-US" sz="1600" dirty="0" smtClean="0"/>
              <a:t>The PSAT/NMSQT </a:t>
            </a:r>
            <a:r>
              <a:rPr lang="en-US" sz="1600" dirty="0"/>
              <a:t>measures reading, writing and language, and math skills developed over many years, both in and out of school. </a:t>
            </a:r>
            <a:endParaRPr lang="en-US" sz="1600" dirty="0" smtClean="0"/>
          </a:p>
          <a:p>
            <a:r>
              <a:rPr lang="en-US" sz="1600" dirty="0"/>
              <a:t>The </a:t>
            </a:r>
            <a:r>
              <a:rPr lang="en-US" sz="1600" dirty="0" smtClean="0"/>
              <a:t>PSAT/NMSQT does not ask for facts </a:t>
            </a:r>
            <a:r>
              <a:rPr lang="en-US" sz="1600" dirty="0"/>
              <a:t>from literature, history, or science, or </a:t>
            </a:r>
            <a:r>
              <a:rPr lang="en-US" sz="1600" dirty="0" smtClean="0"/>
              <a:t>recall of math </a:t>
            </a:r>
            <a:r>
              <a:rPr lang="en-US" sz="1600" dirty="0"/>
              <a:t>formulas, because </a:t>
            </a:r>
            <a:r>
              <a:rPr lang="en-US" sz="1600" dirty="0" smtClean="0"/>
              <a:t>it measures </a:t>
            </a:r>
            <a:r>
              <a:rPr lang="en-US" sz="1600" dirty="0"/>
              <a:t>your reasoning and critical thinking skills.</a:t>
            </a:r>
          </a:p>
          <a:p>
            <a:r>
              <a:rPr lang="en-US" sz="1600" dirty="0" smtClean="0"/>
              <a:t>You </a:t>
            </a:r>
            <a:r>
              <a:rPr lang="en-US" sz="1600" dirty="0"/>
              <a:t>don’t have to discover secret tricks or cram the night before</a:t>
            </a:r>
            <a:r>
              <a:rPr lang="en-US" sz="1600" dirty="0" smtClean="0"/>
              <a:t>.</a:t>
            </a:r>
          </a:p>
          <a:p>
            <a:r>
              <a:rPr lang="en-US" sz="1600" dirty="0" smtClean="0"/>
              <a:t>There is no penalty for guessing.</a:t>
            </a:r>
          </a:p>
          <a:p>
            <a:r>
              <a:rPr lang="en-US" sz="1600" dirty="0" smtClean="0"/>
              <a:t>The test length is 2 hours, 45 minutes</a:t>
            </a:r>
            <a:endParaRPr lang="en-US" sz="1600" dirty="0"/>
          </a:p>
          <a:p>
            <a:endParaRPr lang="en-US" dirty="0"/>
          </a:p>
        </p:txBody>
      </p:sp>
      <p:pic>
        <p:nvPicPr>
          <p:cNvPr id="21" name="Picture 20" descr="decorativ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947803" y="143415"/>
            <a:ext cx="3207956" cy="6723923"/>
          </a:xfrm>
          <a:prstGeom prst="rect">
            <a:avLst/>
          </a:prstGeom>
        </p:spPr>
      </p:pic>
    </p:spTree>
    <p:extLst>
      <p:ext uri="{BB962C8B-B14F-4D97-AF65-F5344CB8AC3E}">
        <p14:creationId xmlns:p14="http://schemas.microsoft.com/office/powerpoint/2010/main" val="283964111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A note on the paper score report that explains that when students take assessments more than once, scores may differ on each testing occasion. PSAT/NMSQT scores should be interpreted as ranges rather than singular points, since a student’s score might vary slightly if she or he had taken different versions of the test under identical conditi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790256"/>
            <a:ext cx="4053332" cy="5413159"/>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2200" dirty="0" smtClean="0"/>
              <a:t>What Are My Score Ranges?</a:t>
            </a:r>
            <a:endParaRPr lang="en-US" sz="2200" dirty="0"/>
          </a:p>
        </p:txBody>
      </p:sp>
      <p:pic>
        <p:nvPicPr>
          <p:cNvPr id="6146" name="Picture 2" descr="A note on the paper score report that explains that when students take assessments more than once, scores may differ on each testing occasion. PSAT/NMSQT scores should be interpreted as ranges rather than singular points, since a student’s score might vary slightly if she or he had taken different versions of the test under identical conditio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014" y="1956117"/>
            <a:ext cx="6271452" cy="2810955"/>
          </a:xfrm>
          <a:prstGeom prst="rect">
            <a:avLst/>
          </a:prstGeom>
          <a:noFill/>
          <a:ln>
            <a:solidFill>
              <a:srgbClr val="00529B"/>
            </a:solid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Lst>
        </p:spPr>
      </p:pic>
      <p:cxnSp>
        <p:nvCxnSpPr>
          <p:cNvPr id="6" name="Straight Arrow Connector 5" descr="A note on the paper score report that explains that when students take assessments more than once, scores may differ on each testing occasion. PSAT/NMSQT scores should be interpreted as ranges rather than singular points, since a student’s score might vary slightly if she or he had taken different versions of the test under identical conditions."/>
          <p:cNvCxnSpPr/>
          <p:nvPr/>
        </p:nvCxnSpPr>
        <p:spPr>
          <a:xfrm flipH="1" flipV="1">
            <a:off x="3352800" y="4767072"/>
            <a:ext cx="1658112" cy="621792"/>
          </a:xfrm>
          <a:prstGeom prst="straightConnector1">
            <a:avLst/>
          </a:prstGeom>
          <a:ln>
            <a:solidFill>
              <a:srgbClr val="00529B"/>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descr="A note on the paper score report that explains that when students take assessments more than once, scores may differ on each testing occasion. PSAT/NMSQT scores should be interpreted as ranges rather than singular points, since a student’s score might vary slightly if she or he had taken different versions of the test under identical conditions."/>
          <p:cNvSpPr/>
          <p:nvPr/>
        </p:nvSpPr>
        <p:spPr>
          <a:xfrm>
            <a:off x="5010912" y="5218176"/>
            <a:ext cx="1892554" cy="902208"/>
          </a:xfrm>
          <a:prstGeom prst="rect">
            <a:avLst/>
          </a:prstGeom>
          <a:noFill/>
          <a:ln w="12700" cmpd="sng">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20</a:t>
            </a:fld>
            <a:endParaRPr lang="en-US" dirty="0"/>
          </a:p>
        </p:txBody>
      </p:sp>
    </p:spTree>
    <p:extLst>
      <p:ext uri="{BB962C8B-B14F-4D97-AF65-F5344CB8AC3E}">
        <p14:creationId xmlns:p14="http://schemas.microsoft.com/office/powerpoint/2010/main" val="1243915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2603" y="333375"/>
            <a:ext cx="7924800" cy="639763"/>
          </a:xfrm>
        </p:spPr>
        <p:txBody>
          <a:bodyPr/>
          <a:lstStyle/>
          <a:p>
            <a:r>
              <a:rPr lang="en-US" sz="2200" dirty="0" smtClean="0"/>
              <a:t>What </a:t>
            </a:r>
            <a:r>
              <a:rPr lang="en-US" sz="2200" smtClean="0"/>
              <a:t>is the National </a:t>
            </a:r>
            <a:r>
              <a:rPr lang="en-US" sz="2200" dirty="0" smtClean="0"/>
              <a:t>Merit</a:t>
            </a:r>
            <a:r>
              <a:rPr lang="en-US" sz="2200" baseline="30000" dirty="0" smtClean="0"/>
              <a:t>® </a:t>
            </a:r>
            <a:r>
              <a:rPr lang="en-US" sz="2200" smtClean="0"/>
              <a:t>Scholarship Program?</a:t>
            </a:r>
            <a:endParaRPr lang="en-US" sz="2200" dirty="0"/>
          </a:p>
        </p:txBody>
      </p:sp>
      <p:pic>
        <p:nvPicPr>
          <p:cNvPr id="7171" name="Picture 3" descr="Section of the PSAT/NMSQT paper score report that shows a student’s NMSC Selection Index and provides information about the National Merit Scholarship Progra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2471" y="1193060"/>
            <a:ext cx="3564690" cy="4816476"/>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Section of the PSAT/NMSQT paper score report that shows a student’s NMSC Selection Index and provides information about the National Merit Scholarship Progra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2603" y="1949792"/>
            <a:ext cx="6090083" cy="2452432"/>
          </a:xfrm>
          <a:prstGeom prst="rect">
            <a:avLst/>
          </a:prstGeom>
          <a:noFill/>
          <a:ln>
            <a:solidFill>
              <a:srgbClr val="00529B"/>
            </a:solid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Lst>
        </p:spPr>
      </p:pic>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21</a:t>
            </a:fld>
            <a:endParaRPr lang="en-US" dirty="0"/>
          </a:p>
        </p:txBody>
      </p:sp>
    </p:spTree>
    <p:extLst>
      <p:ext uri="{BB962C8B-B14F-4D97-AF65-F5344CB8AC3E}">
        <p14:creationId xmlns:p14="http://schemas.microsoft.com/office/powerpoint/2010/main" val="298913292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33375"/>
            <a:ext cx="6830060" cy="639763"/>
          </a:xfrm>
        </p:spPr>
        <p:txBody>
          <a:bodyPr/>
          <a:lstStyle/>
          <a:p>
            <a:r>
              <a:rPr lang="en-US" sz="2200" dirty="0" smtClean="0"/>
              <a:t>What Are My Areas of Strength?</a:t>
            </a:r>
            <a:br>
              <a:rPr lang="en-US" sz="2200" dirty="0" smtClean="0"/>
            </a:br>
            <a:r>
              <a:rPr lang="en-US" sz="2200" dirty="0" smtClean="0"/>
              <a:t>What Skills Do I Need to Build?</a:t>
            </a:r>
            <a:endParaRPr lang="en-US" sz="2200" dirty="0"/>
          </a:p>
        </p:txBody>
      </p:sp>
      <p:sp>
        <p:nvSpPr>
          <p:cNvPr id="6" name="Text Placeholder 5" descr="The “Your Scores: Next Steps” portion of the paper score report, which gives each student information about what they likely know and can do according to their test results, based on students who scored similarly. It also provides suggestions for areas that need work so that they can develop their knowledge and skills. "/>
          <p:cNvSpPr>
            <a:spLocks noGrp="1"/>
          </p:cNvSpPr>
          <p:nvPr>
            <p:ph idx="1"/>
          </p:nvPr>
        </p:nvSpPr>
        <p:spPr/>
        <p:txBody>
          <a:bodyPr/>
          <a:lstStyle/>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p>
        </p:txBody>
      </p:sp>
      <p:pic>
        <p:nvPicPr>
          <p:cNvPr id="9" name="Picture 3" descr="The “Your Scores: Next Steps” portion of the paper score report, which gives each student information about what they likely know and can do according to their test results, based on students who scored similarly. It also provides suggestions for areas that need work so that they can develop their knowledge and skill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9747" y="925956"/>
            <a:ext cx="3737533" cy="5050016"/>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The “Your Scores: Next Steps” portion of the paper score report, which gives each student information about what they likely know and can do according to their test results, based on students who scored similarly. It also provides suggestions for areas that need work so that they can develop their knowledge and skills.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3344" y="1463673"/>
            <a:ext cx="6236529" cy="4656709"/>
          </a:xfrm>
          <a:prstGeom prst="rect">
            <a:avLst/>
          </a:prstGeom>
          <a:noFill/>
          <a:ln>
            <a:solidFill>
              <a:srgbClr val="00529B"/>
            </a:solid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Lst>
        </p:spPr>
      </p:pic>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22</a:t>
            </a:fld>
            <a:endParaRPr lang="en-US" dirty="0"/>
          </a:p>
        </p:txBody>
      </p:sp>
    </p:spTree>
    <p:extLst>
      <p:ext uri="{BB962C8B-B14F-4D97-AF65-F5344CB8AC3E}">
        <p14:creationId xmlns:p14="http://schemas.microsoft.com/office/powerpoint/2010/main" val="118851992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What Are My Next Steps?</a:t>
            </a:r>
            <a:endParaRPr lang="en-US" sz="2200" dirty="0"/>
          </a:p>
        </p:txBody>
      </p:sp>
      <p:sp>
        <p:nvSpPr>
          <p:cNvPr id="3" name="Content Placeholder 2"/>
          <p:cNvSpPr>
            <a:spLocks noGrp="1"/>
          </p:cNvSpPr>
          <p:nvPr>
            <p:ph idx="1"/>
          </p:nvPr>
        </p:nvSpPr>
        <p:spPr>
          <a:xfrm>
            <a:off x="495300" y="3978373"/>
            <a:ext cx="8153400" cy="2211294"/>
          </a:xfrm>
        </p:spPr>
        <p:txBody>
          <a:bodyPr/>
          <a:lstStyle/>
          <a:p>
            <a:pPr>
              <a:spcBef>
                <a:spcPts val="200"/>
              </a:spcBef>
            </a:pPr>
            <a:r>
              <a:rPr lang="en-US" dirty="0" smtClean="0"/>
              <a:t>Continue to take challenging courses in high school</a:t>
            </a:r>
          </a:p>
          <a:p>
            <a:pPr>
              <a:spcBef>
                <a:spcPts val="200"/>
              </a:spcBef>
            </a:pPr>
            <a:r>
              <a:rPr lang="en-US" dirty="0" smtClean="0"/>
              <a:t>Link scores with Khan Academy</a:t>
            </a:r>
          </a:p>
          <a:p>
            <a:pPr>
              <a:spcBef>
                <a:spcPts val="200"/>
              </a:spcBef>
            </a:pPr>
            <a:r>
              <a:rPr lang="en-US" dirty="0" smtClean="0"/>
              <a:t>Set up a practice plan and stick to it</a:t>
            </a:r>
          </a:p>
          <a:p>
            <a:pPr>
              <a:spcBef>
                <a:spcPts val="200"/>
              </a:spcBef>
            </a:pPr>
            <a:r>
              <a:rPr lang="en-US" dirty="0" smtClean="0"/>
              <a:t>Register for the SAT</a:t>
            </a:r>
          </a:p>
          <a:p>
            <a:pPr>
              <a:spcBef>
                <a:spcPts val="200"/>
              </a:spcBef>
            </a:pPr>
            <a:r>
              <a:rPr lang="en-US" dirty="0" smtClean="0"/>
              <a:t>Utilize other resources to research and prepare for college</a:t>
            </a:r>
            <a:endParaRPr lang="en-US" dirty="0"/>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23</a:t>
            </a:fld>
            <a:endParaRPr lang="en-US" dirty="0"/>
          </a:p>
        </p:txBody>
      </p:sp>
      <p:pic>
        <p:nvPicPr>
          <p:cNvPr id="11" name="Picture 10" descr="decorativ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05646"/>
            <a:ext cx="9166410" cy="2684816"/>
          </a:xfrm>
          <a:prstGeom prst="rect">
            <a:avLst/>
          </a:prstGeom>
        </p:spPr>
      </p:pic>
    </p:spTree>
    <p:extLst>
      <p:ext uri="{BB962C8B-B14F-4D97-AF65-F5344CB8AC3E}">
        <p14:creationId xmlns:p14="http://schemas.microsoft.com/office/powerpoint/2010/main" val="1227628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200" dirty="0" smtClean="0"/>
              <a:t>Official SAT Practice with Khan Academy</a:t>
            </a:r>
            <a:r>
              <a:rPr lang="en-US" sz="1400" baseline="75000" dirty="0" smtClean="0"/>
              <a:t>®</a:t>
            </a:r>
            <a:r>
              <a:rPr lang="en-US" sz="2200" dirty="0" smtClean="0"/>
              <a:t> – It’s FREE!</a:t>
            </a:r>
            <a:endParaRPr lang="en-US" sz="2200" dirty="0"/>
          </a:p>
        </p:txBody>
      </p:sp>
      <p:sp>
        <p:nvSpPr>
          <p:cNvPr id="7" name="Content Placeholder 2"/>
          <p:cNvSpPr>
            <a:spLocks noGrp="1"/>
          </p:cNvSpPr>
          <p:nvPr>
            <p:ph idx="1"/>
          </p:nvPr>
        </p:nvSpPr>
        <p:spPr>
          <a:xfrm>
            <a:off x="560296" y="1192903"/>
            <a:ext cx="3561080" cy="4236720"/>
          </a:xfrm>
        </p:spPr>
        <p:txBody>
          <a:bodyPr/>
          <a:lstStyle/>
          <a:p>
            <a:r>
              <a:rPr lang="en-US" sz="1800" dirty="0" smtClean="0"/>
              <a:t>Sign up for Official SAT Practice for free</a:t>
            </a:r>
          </a:p>
          <a:p>
            <a:pPr lvl="1"/>
            <a:r>
              <a:rPr lang="en-US" b="1" dirty="0">
                <a:solidFill>
                  <a:srgbClr val="00529B"/>
                </a:solidFill>
              </a:rPr>
              <a:t>s</a:t>
            </a:r>
            <a:r>
              <a:rPr lang="en-US" b="1" dirty="0" smtClean="0">
                <a:solidFill>
                  <a:srgbClr val="00529B"/>
                </a:solidFill>
              </a:rPr>
              <a:t>atpractice.org</a:t>
            </a:r>
          </a:p>
          <a:p>
            <a:r>
              <a:rPr lang="en-US" sz="1800" dirty="0" smtClean="0"/>
              <a:t>Complete practice problems and diagnostic quizzes</a:t>
            </a:r>
            <a:endParaRPr lang="en-US" sz="1800" dirty="0"/>
          </a:p>
          <a:p>
            <a:pPr lvl="0"/>
            <a:r>
              <a:rPr lang="en-US" sz="1800" dirty="0" smtClean="0"/>
              <a:t>Link your College Board and Khan Academy accounts. </a:t>
            </a:r>
          </a:p>
          <a:p>
            <a:pPr lvl="1"/>
            <a:r>
              <a:rPr lang="en-US" dirty="0" smtClean="0"/>
              <a:t>All SAT </a:t>
            </a:r>
            <a:r>
              <a:rPr lang="en-US" dirty="0"/>
              <a:t>Suite </a:t>
            </a:r>
            <a:r>
              <a:rPr lang="en-US" dirty="0" smtClean="0"/>
              <a:t>results will be sent to further customize practice on Khan Academy using actual results.</a:t>
            </a:r>
            <a:endParaRPr lang="en-US" dirty="0"/>
          </a:p>
          <a:p>
            <a:endParaRPr lang="en-US" dirty="0"/>
          </a:p>
          <a:p>
            <a:endParaRPr lang="en-US" dirty="0" smtClean="0"/>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24</a:t>
            </a:fld>
            <a:endParaRPr lang="en-US" dirty="0"/>
          </a:p>
        </p:txBody>
      </p:sp>
      <p:pic>
        <p:nvPicPr>
          <p:cNvPr id="10" name="Shape 29" descr="decorative"/>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70425" y="1210235"/>
            <a:ext cx="3100185" cy="5106132"/>
          </a:xfrm>
          <a:prstGeom prst="rect">
            <a:avLst/>
          </a:prstGeom>
          <a:noFill/>
          <a:ln>
            <a:noFill/>
          </a:ln>
        </p:spPr>
      </p:pic>
    </p:spTree>
    <p:extLst>
      <p:ext uri="{BB962C8B-B14F-4D97-AF65-F5344CB8AC3E}">
        <p14:creationId xmlns:p14="http://schemas.microsoft.com/office/powerpoint/2010/main" val="72044366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How Can I Practice</a:t>
            </a:r>
            <a:br>
              <a:rPr lang="en-US" dirty="0" smtClean="0"/>
            </a:br>
            <a:r>
              <a:rPr lang="en-US" dirty="0" smtClean="0"/>
              <a:t>with Khan Academy</a:t>
            </a:r>
            <a:r>
              <a:rPr lang="en-US" sz="1400" baseline="75000" dirty="0"/>
              <a:t>®</a:t>
            </a:r>
            <a:r>
              <a:rPr lang="en-US" dirty="0" smtClean="0"/>
              <a:t>?</a:t>
            </a:r>
            <a:r>
              <a:rPr lang="en-US" dirty="0"/>
              <a:t/>
            </a:r>
            <a:br>
              <a:rPr lang="en-US" dirty="0"/>
            </a:br>
            <a:endParaRPr lang="en-US" dirty="0"/>
          </a:p>
        </p:txBody>
      </p:sp>
      <p:sp>
        <p:nvSpPr>
          <p:cNvPr id="2" name="Rectangle 1"/>
          <p:cNvSpPr/>
          <p:nvPr/>
        </p:nvSpPr>
        <p:spPr>
          <a:xfrm>
            <a:off x="461047" y="1735209"/>
            <a:ext cx="3393777" cy="646331"/>
          </a:xfrm>
          <a:prstGeom prst="rect">
            <a:avLst/>
          </a:prstGeom>
        </p:spPr>
        <p:txBody>
          <a:bodyPr wrap="square">
            <a:spAutoFit/>
          </a:bodyPr>
          <a:lstStyle/>
          <a:p>
            <a:r>
              <a:rPr lang="en-US" dirty="0" smtClean="0">
                <a:solidFill>
                  <a:srgbClr val="00529B"/>
                </a:solidFill>
                <a:hlinkClick r:id="rId3"/>
              </a:rPr>
              <a:t>Saul Khan explains Official SAT Practice on Khan Academy</a:t>
            </a:r>
            <a:endParaRPr lang="en-US" dirty="0">
              <a:solidFill>
                <a:srgbClr val="00529B"/>
              </a:solidFill>
            </a:endParaRPr>
          </a:p>
        </p:txBody>
      </p:sp>
      <p:pic>
        <p:nvPicPr>
          <p:cNvPr id="9" name="Picture 8" descr="decorativ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53529" y="139191"/>
            <a:ext cx="3690471" cy="6718809"/>
          </a:xfrm>
          <a:prstGeom prst="rect">
            <a:avLst/>
          </a:prstGeom>
        </p:spPr>
      </p:pic>
      <p:pic>
        <p:nvPicPr>
          <p:cNvPr id="11" name="Picture 10" descr="decorativ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116" y="2735627"/>
            <a:ext cx="3926825" cy="3260582"/>
          </a:xfrm>
          <a:prstGeom prst="rect">
            <a:avLst/>
          </a:prstGeom>
        </p:spPr>
      </p:pic>
    </p:spTree>
    <p:extLst>
      <p:ext uri="{BB962C8B-B14F-4D97-AF65-F5344CB8AC3E}">
        <p14:creationId xmlns:p14="http://schemas.microsoft.com/office/powerpoint/2010/main" val="52029472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steps will I follow to link my College Board account to Khan Academy</a:t>
            </a:r>
            <a:r>
              <a:rPr lang="en-US" sz="1600" baseline="75000" dirty="0"/>
              <a:t>®</a:t>
            </a:r>
            <a:r>
              <a:rPr lang="en-US" dirty="0" smtClean="0"/>
              <a:t>?</a:t>
            </a:r>
            <a:endParaRPr lang="en-US" dirty="0"/>
          </a:p>
        </p:txBody>
      </p:sp>
      <p:sp>
        <p:nvSpPr>
          <p:cNvPr id="3" name="Content Placeholder 2"/>
          <p:cNvSpPr>
            <a:spLocks noGrp="1"/>
          </p:cNvSpPr>
          <p:nvPr>
            <p:ph idx="1"/>
          </p:nvPr>
        </p:nvSpPr>
        <p:spPr>
          <a:xfrm>
            <a:off x="4422587" y="1371001"/>
            <a:ext cx="4554818" cy="2783841"/>
          </a:xfrm>
        </p:spPr>
        <p:txBody>
          <a:bodyPr/>
          <a:lstStyle/>
          <a:p>
            <a:pPr>
              <a:spcBef>
                <a:spcPts val="2200"/>
              </a:spcBef>
              <a:spcAft>
                <a:spcPts val="0"/>
              </a:spcAft>
            </a:pPr>
            <a:r>
              <a:rPr lang="en-US" sz="1800" b="1" dirty="0">
                <a:solidFill>
                  <a:srgbClr val="00529B"/>
                </a:solidFill>
              </a:rPr>
              <a:t>Step 1:</a:t>
            </a:r>
            <a:r>
              <a:rPr lang="en-US" sz="1800" dirty="0"/>
              <a:t> Log in or create a Khan Academy Account </a:t>
            </a:r>
          </a:p>
          <a:p>
            <a:pPr>
              <a:spcBef>
                <a:spcPts val="2200"/>
              </a:spcBef>
              <a:spcAft>
                <a:spcPts val="0"/>
              </a:spcAft>
            </a:pPr>
            <a:r>
              <a:rPr lang="en-US" sz="1800" b="1" dirty="0">
                <a:solidFill>
                  <a:srgbClr val="00529B"/>
                </a:solidFill>
              </a:rPr>
              <a:t>Step 2:</a:t>
            </a:r>
            <a:r>
              <a:rPr lang="en-US" sz="1800" dirty="0"/>
              <a:t> When prompted; agree to link your Khan Academy and College Board account. </a:t>
            </a:r>
            <a:r>
              <a:rPr lang="en-US" sz="1800" dirty="0" smtClean="0"/>
              <a:t>You </a:t>
            </a:r>
            <a:r>
              <a:rPr lang="en-US" sz="1800" dirty="0"/>
              <a:t>will then be directed to</a:t>
            </a:r>
            <a:r>
              <a:rPr lang="en-US" sz="1800" b="1" dirty="0">
                <a:solidFill>
                  <a:srgbClr val="00529B"/>
                </a:solidFill>
              </a:rPr>
              <a:t> </a:t>
            </a:r>
            <a:r>
              <a:rPr lang="en-US" sz="1800" b="1" dirty="0" err="1">
                <a:solidFill>
                  <a:srgbClr val="00529B"/>
                </a:solidFill>
              </a:rPr>
              <a:t>collegeboard.org</a:t>
            </a:r>
            <a:r>
              <a:rPr lang="en-US" sz="1800" dirty="0"/>
              <a:t>.</a:t>
            </a:r>
          </a:p>
          <a:p>
            <a:pPr>
              <a:spcBef>
                <a:spcPts val="2200"/>
              </a:spcBef>
              <a:spcAft>
                <a:spcPts val="0"/>
              </a:spcAft>
            </a:pPr>
            <a:r>
              <a:rPr lang="en-US" sz="1800" b="1" dirty="0">
                <a:solidFill>
                  <a:srgbClr val="00529B"/>
                </a:solidFill>
              </a:rPr>
              <a:t>Step 3:</a:t>
            </a:r>
            <a:r>
              <a:rPr lang="en-US" sz="1800" dirty="0"/>
              <a:t> Sign in or create </a:t>
            </a:r>
            <a:r>
              <a:rPr lang="en-US" sz="1800" dirty="0" smtClean="0"/>
              <a:t>a</a:t>
            </a:r>
            <a:br>
              <a:rPr lang="en-US" sz="1800" dirty="0" smtClean="0"/>
            </a:br>
            <a:r>
              <a:rPr lang="en-US" sz="1800" dirty="0" smtClean="0"/>
              <a:t>College </a:t>
            </a:r>
            <a:r>
              <a:rPr lang="en-US" sz="1800" dirty="0"/>
              <a:t>Board Account</a:t>
            </a:r>
          </a:p>
          <a:p>
            <a:pPr>
              <a:spcBef>
                <a:spcPts val="2200"/>
              </a:spcBef>
              <a:spcAft>
                <a:spcPts val="0"/>
              </a:spcAft>
            </a:pPr>
            <a:r>
              <a:rPr lang="en-US" sz="1800" b="1" dirty="0">
                <a:solidFill>
                  <a:srgbClr val="00529B"/>
                </a:solidFill>
              </a:rPr>
              <a:t>Step 4: </a:t>
            </a:r>
            <a:r>
              <a:rPr lang="en-US" sz="1800" dirty="0"/>
              <a:t>When prompted; hit </a:t>
            </a:r>
            <a:r>
              <a:rPr lang="en-US" sz="1800" dirty="0" smtClean="0"/>
              <a:t>“Send” </a:t>
            </a:r>
            <a:r>
              <a:rPr lang="en-US" sz="1800" dirty="0"/>
              <a:t>to authorize the account linking</a:t>
            </a:r>
          </a:p>
          <a:p>
            <a:pPr>
              <a:spcBef>
                <a:spcPts val="2200"/>
              </a:spcBef>
              <a:spcAft>
                <a:spcPts val="0"/>
              </a:spcAft>
            </a:pPr>
            <a:r>
              <a:rPr lang="en-US" sz="1800" b="1" dirty="0">
                <a:solidFill>
                  <a:srgbClr val="00529B"/>
                </a:solidFill>
              </a:rPr>
              <a:t>Step 5:</a:t>
            </a:r>
            <a:r>
              <a:rPr lang="en-US" sz="1800" dirty="0"/>
              <a:t> Start practicing on Official SAT practice on Khan Academy!</a:t>
            </a:r>
          </a:p>
        </p:txBody>
      </p:sp>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26</a:t>
            </a:fld>
            <a:endParaRPr lang="en-US" dirty="0"/>
          </a:p>
        </p:txBody>
      </p:sp>
      <p:pic>
        <p:nvPicPr>
          <p:cNvPr id="10" name="Picture 4" descr="decorative"/>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78118" y="1447789"/>
            <a:ext cx="3765177" cy="375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785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from the Khan Academy Sign-in page where students are asked to authenticate their account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10635" y="1859280"/>
            <a:ext cx="4053338" cy="4069781"/>
          </a:xfrm>
          <a:prstGeom prst="rect">
            <a:avLst/>
          </a:prstGeom>
          <a:ln w="25400">
            <a:solidFill>
              <a:srgbClr val="0065A4"/>
            </a:solidFill>
          </a:ln>
        </p:spPr>
      </p:pic>
      <p:sp>
        <p:nvSpPr>
          <p:cNvPr id="3" name="Title 2"/>
          <p:cNvSpPr>
            <a:spLocks noGrp="1"/>
          </p:cNvSpPr>
          <p:nvPr>
            <p:ph type="title"/>
          </p:nvPr>
        </p:nvSpPr>
        <p:spPr>
          <a:prstGeom prst="rect">
            <a:avLst/>
          </a:prstGeom>
        </p:spPr>
        <p:txBody>
          <a:bodyPr>
            <a:normAutofit fontScale="90000"/>
          </a:bodyPr>
          <a:lstStyle/>
          <a:p>
            <a:r>
              <a:rPr lang="en-US" dirty="0" smtClean="0"/>
              <a:t>How can I Link my College Board and</a:t>
            </a:r>
            <a:br>
              <a:rPr lang="en-US" dirty="0" smtClean="0"/>
            </a:br>
            <a:r>
              <a:rPr lang="en-US" dirty="0" smtClean="0"/>
              <a:t>Khan Academy</a:t>
            </a:r>
            <a:r>
              <a:rPr lang="en-US" sz="1600" baseline="75000" dirty="0"/>
              <a:t>®</a:t>
            </a:r>
            <a:r>
              <a:rPr lang="en-US" dirty="0" smtClean="0"/>
              <a:t> </a:t>
            </a:r>
            <a:r>
              <a:rPr lang="en-US" dirty="0"/>
              <a:t>A</a:t>
            </a:r>
            <a:r>
              <a:rPr lang="en-US" dirty="0" smtClean="0"/>
              <a:t>ccounts?</a:t>
            </a:r>
            <a:endParaRPr lang="en-US" dirty="0"/>
          </a:p>
        </p:txBody>
      </p:sp>
      <p:sp>
        <p:nvSpPr>
          <p:cNvPr id="2" name="Content Placeholder 1"/>
          <p:cNvSpPr>
            <a:spLocks noGrp="1"/>
          </p:cNvSpPr>
          <p:nvPr>
            <p:ph idx="1"/>
          </p:nvPr>
        </p:nvSpPr>
        <p:spPr>
          <a:xfrm>
            <a:off x="495300" y="1290319"/>
            <a:ext cx="4225990" cy="2804161"/>
          </a:xfrm>
        </p:spPr>
        <p:txBody>
          <a:bodyPr>
            <a:normAutofit/>
          </a:bodyPr>
          <a:lstStyle/>
          <a:p>
            <a:pPr>
              <a:spcBef>
                <a:spcPts val="1600"/>
              </a:spcBef>
              <a:spcAft>
                <a:spcPts val="0"/>
              </a:spcAft>
            </a:pPr>
            <a:r>
              <a:rPr lang="en-US" sz="1600" dirty="0" smtClean="0"/>
              <a:t>After successfully logging in to your College Board account, you will be asked to authorize the account linking.</a:t>
            </a:r>
          </a:p>
          <a:p>
            <a:pPr>
              <a:spcBef>
                <a:spcPts val="1600"/>
              </a:spcBef>
              <a:spcAft>
                <a:spcPts val="0"/>
              </a:spcAft>
            </a:pPr>
            <a:r>
              <a:rPr lang="en-US" sz="1600" dirty="0" smtClean="0"/>
              <a:t>After clicking “Send,” you will be redirected </a:t>
            </a:r>
            <a:r>
              <a:rPr lang="en-US" sz="1600" dirty="0"/>
              <a:t>t</a:t>
            </a:r>
            <a:r>
              <a:rPr lang="en-US" sz="1600" dirty="0" smtClean="0"/>
              <a:t>o SAT practice on the Khan Academy site. </a:t>
            </a:r>
          </a:p>
          <a:p>
            <a:pPr>
              <a:spcBef>
                <a:spcPts val="1600"/>
              </a:spcBef>
              <a:spcAft>
                <a:spcPts val="0"/>
              </a:spcAft>
            </a:pPr>
            <a:r>
              <a:rPr lang="en-US" sz="1600" dirty="0" smtClean="0"/>
              <a:t>You can remove the link at any time, by clicking on “Revoke” which is found in College Board account settings.</a:t>
            </a:r>
          </a:p>
          <a:p>
            <a:endParaRPr lang="en-US" dirty="0" smtClean="0"/>
          </a:p>
          <a:p>
            <a:endParaRPr lang="en-US" dirty="0" smtClean="0"/>
          </a:p>
        </p:txBody>
      </p:sp>
      <p:sp>
        <p:nvSpPr>
          <p:cNvPr id="7" name="Slide Number Placeholder 5"/>
          <p:cNvSpPr>
            <a:spLocks noGrp="1"/>
          </p:cNvSpPr>
          <p:nvPr>
            <p:ph type="sldNum" sz="quarter" idx="4294967295"/>
          </p:nvPr>
        </p:nvSpPr>
        <p:spPr>
          <a:xfrm>
            <a:off x="0" y="6218238"/>
            <a:ext cx="2133600" cy="365125"/>
          </a:xfrm>
        </p:spPr>
        <p:txBody>
          <a:bodyPr/>
          <a:lstStyle/>
          <a:p>
            <a:fld id="{DF625FB1-CAA2-1745-BF48-B99B069FDFDF}" type="slidenum">
              <a:rPr lang="en-US" smtClean="0"/>
              <a:pPr/>
              <a:t>27</a:t>
            </a:fld>
            <a:endParaRPr lang="en-US" dirty="0"/>
          </a:p>
        </p:txBody>
      </p:sp>
      <p:pic>
        <p:nvPicPr>
          <p:cNvPr id="6" name="Picture 5" descr="Screen shot from the Khan Academy Sign-in page where students are asked to authenticate their account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1515" y="4608838"/>
            <a:ext cx="3441643" cy="1440903"/>
          </a:xfrm>
          <a:prstGeom prst="rect">
            <a:avLst/>
          </a:prstGeom>
        </p:spPr>
      </p:pic>
      <p:sp>
        <p:nvSpPr>
          <p:cNvPr id="4" name="Oval 3" descr="Screen shot from the Khan Academy Sign-in page where students are asked to authenticate their accounts."/>
          <p:cNvSpPr/>
          <p:nvPr/>
        </p:nvSpPr>
        <p:spPr>
          <a:xfrm>
            <a:off x="7909560" y="5404918"/>
            <a:ext cx="1066800" cy="5041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27</a:t>
            </a:fld>
            <a:endParaRPr lang="en-US" dirty="0"/>
          </a:p>
        </p:txBody>
      </p:sp>
    </p:spTree>
    <p:extLst>
      <p:ext uri="{BB962C8B-B14F-4D97-AF65-F5344CB8AC3E}">
        <p14:creationId xmlns:p14="http://schemas.microsoft.com/office/powerpoint/2010/main" val="16145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333375"/>
            <a:ext cx="4450229" cy="639763"/>
          </a:xfrm>
        </p:spPr>
        <p:txBody>
          <a:bodyPr/>
          <a:lstStyle/>
          <a:p>
            <a:r>
              <a:rPr lang="en-US" sz="2200" dirty="0" smtClean="0"/>
              <a:t>When Should I Take the SAT</a:t>
            </a:r>
            <a:r>
              <a:rPr lang="en-US" sz="1400" baseline="75000" dirty="0"/>
              <a:t>®</a:t>
            </a:r>
            <a:r>
              <a:rPr lang="en-US" sz="2200" dirty="0" smtClean="0"/>
              <a:t>?</a:t>
            </a:r>
            <a:endParaRPr lang="en-US" sz="2200" dirty="0"/>
          </a:p>
        </p:txBody>
      </p:sp>
      <p:sp>
        <p:nvSpPr>
          <p:cNvPr id="2" name="Text Placeholder 1"/>
          <p:cNvSpPr>
            <a:spLocks noGrp="1"/>
          </p:cNvSpPr>
          <p:nvPr>
            <p:ph idx="1"/>
          </p:nvPr>
        </p:nvSpPr>
        <p:spPr>
          <a:xfrm>
            <a:off x="450477" y="1168587"/>
            <a:ext cx="4211170" cy="4972237"/>
          </a:xfrm>
        </p:spPr>
        <p:txBody>
          <a:bodyPr/>
          <a:lstStyle/>
          <a:p>
            <a:pPr marL="342900">
              <a:spcBef>
                <a:spcPts val="1600"/>
              </a:spcBef>
              <a:spcAft>
                <a:spcPts val="0"/>
              </a:spcAft>
            </a:pPr>
            <a:r>
              <a:rPr lang="en-US" b="0" dirty="0" smtClean="0"/>
              <a:t>Most students take the SAT in the spring of their junior year.</a:t>
            </a:r>
          </a:p>
          <a:p>
            <a:pPr marL="342900">
              <a:spcBef>
                <a:spcPts val="1600"/>
              </a:spcBef>
              <a:spcAft>
                <a:spcPts val="0"/>
              </a:spcAft>
            </a:pPr>
            <a:r>
              <a:rPr lang="en-US" dirty="0" smtClean="0"/>
              <a:t>The last administration of the </a:t>
            </a:r>
            <a:r>
              <a:rPr lang="en-US" b="1" dirty="0" smtClean="0">
                <a:solidFill>
                  <a:srgbClr val="00529B"/>
                </a:solidFill>
              </a:rPr>
              <a:t>current SAT: January 23, 2016</a:t>
            </a:r>
            <a:r>
              <a:rPr lang="en-US" dirty="0"/>
              <a:t>.</a:t>
            </a:r>
            <a:endParaRPr lang="en-US" b="1" dirty="0" smtClean="0">
              <a:solidFill>
                <a:schemeClr val="tx1"/>
              </a:solidFill>
            </a:endParaRPr>
          </a:p>
          <a:p>
            <a:pPr marL="342900">
              <a:spcBef>
                <a:spcPts val="1600"/>
              </a:spcBef>
              <a:spcAft>
                <a:spcPts val="0"/>
              </a:spcAft>
            </a:pPr>
            <a:r>
              <a:rPr lang="en-US" dirty="0" smtClean="0"/>
              <a:t>The first administration of the </a:t>
            </a:r>
            <a:r>
              <a:rPr lang="en-US" b="1" dirty="0" smtClean="0">
                <a:solidFill>
                  <a:srgbClr val="00529B"/>
                </a:solidFill>
              </a:rPr>
              <a:t>new SAT is March 5, 2016</a:t>
            </a:r>
            <a:r>
              <a:rPr lang="en-US" dirty="0" smtClean="0"/>
              <a:t>.</a:t>
            </a:r>
          </a:p>
          <a:p>
            <a:pPr marL="342900">
              <a:spcBef>
                <a:spcPts val="1600"/>
              </a:spcBef>
              <a:spcAft>
                <a:spcPts val="0"/>
              </a:spcAft>
            </a:pPr>
            <a:r>
              <a:rPr lang="en-US" dirty="0" smtClean="0"/>
              <a:t>Many students choose to take the SAT more than one time.  Additional SAT dates include:</a:t>
            </a:r>
          </a:p>
          <a:p>
            <a:pPr marL="628650" lvl="1"/>
            <a:r>
              <a:rPr lang="en-US" b="1" dirty="0" smtClean="0"/>
              <a:t>May 7, 2016 </a:t>
            </a:r>
            <a:r>
              <a:rPr lang="en-US" dirty="0" smtClean="0"/>
              <a:t>(scores from the March 5 administration will not be available prior to this test date)</a:t>
            </a:r>
          </a:p>
          <a:p>
            <a:pPr marL="628650" lvl="1"/>
            <a:r>
              <a:rPr lang="en-US" b="1" dirty="0" smtClean="0"/>
              <a:t>June 4, 2016</a:t>
            </a:r>
          </a:p>
          <a:p>
            <a:pPr marL="342900"/>
            <a:endParaRPr lang="en-US" b="0" dirty="0" smtClean="0"/>
          </a:p>
        </p:txBody>
      </p:sp>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28</a:t>
            </a:fld>
            <a:endParaRPr lang="en-US" dirty="0"/>
          </a:p>
        </p:txBody>
      </p:sp>
      <p:pic>
        <p:nvPicPr>
          <p:cNvPr id="10" name="Picture 9" descr="decorativ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87636" y="138545"/>
            <a:ext cx="4156364" cy="6719455"/>
          </a:xfrm>
          <a:prstGeom prst="rect">
            <a:avLst/>
          </a:prstGeom>
        </p:spPr>
      </p:pic>
    </p:spTree>
    <p:extLst>
      <p:ext uri="{BB962C8B-B14F-4D97-AF65-F5344CB8AC3E}">
        <p14:creationId xmlns:p14="http://schemas.microsoft.com/office/powerpoint/2010/main" val="100299589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creen shot of the SAT registration s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9868" y="2055450"/>
            <a:ext cx="5362575" cy="3838575"/>
          </a:xfrm>
          <a:prstGeom prst="rect">
            <a:avLst/>
          </a:prstGeom>
          <a:noFill/>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2200" dirty="0" smtClean="0"/>
              <a:t>How Do I Register for the SAT</a:t>
            </a:r>
            <a:r>
              <a:rPr lang="en-US" sz="1400" baseline="75000" dirty="0"/>
              <a:t>®</a:t>
            </a:r>
            <a:r>
              <a:rPr lang="en-US" sz="2200" dirty="0" smtClean="0"/>
              <a:t>?</a:t>
            </a:r>
            <a:endParaRPr lang="en-US" sz="2200" dirty="0"/>
          </a:p>
        </p:txBody>
      </p:sp>
      <p:sp>
        <p:nvSpPr>
          <p:cNvPr id="2" name="Text Placeholder 1"/>
          <p:cNvSpPr>
            <a:spLocks noGrp="1"/>
          </p:cNvSpPr>
          <p:nvPr>
            <p:ph idx="1"/>
          </p:nvPr>
        </p:nvSpPr>
        <p:spPr>
          <a:xfrm>
            <a:off x="495300" y="1019175"/>
            <a:ext cx="8153400" cy="931545"/>
          </a:xfrm>
        </p:spPr>
        <p:txBody>
          <a:bodyPr/>
          <a:lstStyle/>
          <a:p>
            <a:pPr marL="342900"/>
            <a:r>
              <a:rPr lang="en-US" dirty="0" smtClean="0"/>
              <a:t>SAT Registration link </a:t>
            </a:r>
            <a:r>
              <a:rPr lang="en-US" dirty="0"/>
              <a:t>from </a:t>
            </a:r>
            <a:r>
              <a:rPr lang="en-US" dirty="0" smtClean="0"/>
              <a:t>Popular </a:t>
            </a:r>
            <a:r>
              <a:rPr lang="en-US" dirty="0"/>
              <a:t>T</a:t>
            </a:r>
            <a:r>
              <a:rPr lang="en-US" dirty="0" smtClean="0"/>
              <a:t>ools menu </a:t>
            </a:r>
            <a:r>
              <a:rPr lang="en-US" dirty="0"/>
              <a:t>or </a:t>
            </a:r>
          </a:p>
          <a:p>
            <a:r>
              <a:rPr lang="en-US" b="1" dirty="0" smtClean="0">
                <a:solidFill>
                  <a:srgbClr val="00529B"/>
                </a:solidFill>
              </a:rPr>
              <a:t>www.sat.org/register</a:t>
            </a:r>
          </a:p>
          <a:p>
            <a:pPr marL="3175" indent="0">
              <a:buNone/>
            </a:pPr>
            <a:endParaRPr lang="en-US" dirty="0">
              <a:solidFill>
                <a:schemeClr val="tx1">
                  <a:lumMod val="65000"/>
                  <a:lumOff val="35000"/>
                </a:schemeClr>
              </a:solidFill>
            </a:endParaRPr>
          </a:p>
        </p:txBody>
      </p:sp>
      <p:sp>
        <p:nvSpPr>
          <p:cNvPr id="8" name="Oval 7" descr="Screen shot of the SAT registration site."/>
          <p:cNvSpPr/>
          <p:nvPr/>
        </p:nvSpPr>
        <p:spPr>
          <a:xfrm>
            <a:off x="4152747" y="5000171"/>
            <a:ext cx="1927287" cy="457201"/>
          </a:xfrm>
          <a:prstGeom prst="ellipse">
            <a:avLst/>
          </a:prstGeom>
          <a:noFill/>
          <a:ln>
            <a:solidFill>
              <a:srgbClr val="0052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29</a:t>
            </a:fld>
            <a:endParaRPr lang="en-US" dirty="0"/>
          </a:p>
        </p:txBody>
      </p:sp>
    </p:spTree>
    <p:extLst>
      <p:ext uri="{BB962C8B-B14F-4D97-AF65-F5344CB8AC3E}">
        <p14:creationId xmlns:p14="http://schemas.microsoft.com/office/powerpoint/2010/main" val="380822928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3616386" y="1289084"/>
            <a:ext cx="4210080" cy="4202287"/>
          </a:xfrm>
        </p:spPr>
        <p:txBody>
          <a:bodyPr/>
          <a:lstStyle/>
          <a:p>
            <a:pPr>
              <a:spcBef>
                <a:spcPts val="1600"/>
              </a:spcBef>
              <a:spcAft>
                <a:spcPts val="0"/>
              </a:spcAft>
            </a:pPr>
            <a:r>
              <a:rPr lang="en-US" sz="1800" dirty="0"/>
              <a:t>Prepare for the new SAT</a:t>
            </a:r>
            <a:r>
              <a:rPr lang="en-US" sz="1400" b="1" baseline="55000" dirty="0">
                <a:solidFill>
                  <a:srgbClr val="00529B"/>
                </a:solidFill>
              </a:rPr>
              <a:t>®</a:t>
            </a:r>
            <a:r>
              <a:rPr lang="en-US" sz="1800" dirty="0" smtClean="0"/>
              <a:t>,</a:t>
            </a:r>
            <a:br>
              <a:rPr lang="en-US" sz="1800" dirty="0" smtClean="0"/>
            </a:br>
            <a:r>
              <a:rPr lang="en-US" sz="1800" dirty="0" smtClean="0"/>
              <a:t>coming </a:t>
            </a:r>
            <a:r>
              <a:rPr lang="en-US" sz="1800" dirty="0"/>
              <a:t>in March 2016 </a:t>
            </a:r>
          </a:p>
          <a:p>
            <a:pPr>
              <a:spcBef>
                <a:spcPts val="1600"/>
              </a:spcBef>
              <a:spcAft>
                <a:spcPts val="0"/>
              </a:spcAft>
            </a:pPr>
            <a:r>
              <a:rPr lang="en-US" sz="1800" dirty="0" smtClean="0"/>
              <a:t>Get </a:t>
            </a:r>
            <a:r>
              <a:rPr lang="en-US" sz="1800" dirty="0"/>
              <a:t>free, personalized, and focused practice through Khan Academy</a:t>
            </a:r>
            <a:r>
              <a:rPr lang="en-US" sz="1400" b="1" baseline="55000" dirty="0">
                <a:solidFill>
                  <a:srgbClr val="00529B"/>
                </a:solidFill>
              </a:rPr>
              <a:t>®</a:t>
            </a:r>
            <a:r>
              <a:rPr lang="en-US" sz="1800" dirty="0"/>
              <a:t> </a:t>
            </a:r>
            <a:endParaRPr lang="en-US" sz="1800" dirty="0" smtClean="0"/>
          </a:p>
          <a:p>
            <a:pPr>
              <a:spcBef>
                <a:spcPts val="1600"/>
              </a:spcBef>
              <a:spcAft>
                <a:spcPts val="0"/>
              </a:spcAft>
            </a:pPr>
            <a:r>
              <a:rPr lang="en-US" sz="1800" dirty="0" smtClean="0"/>
              <a:t>Start </a:t>
            </a:r>
            <a:r>
              <a:rPr lang="en-US" sz="1800" dirty="0"/>
              <a:t>getting ready for college </a:t>
            </a:r>
            <a:r>
              <a:rPr lang="en-US" sz="1800" dirty="0" smtClean="0"/>
              <a:t>with college and career planning tools</a:t>
            </a:r>
          </a:p>
          <a:p>
            <a:pPr>
              <a:spcBef>
                <a:spcPts val="1600"/>
              </a:spcBef>
              <a:spcAft>
                <a:spcPts val="0"/>
              </a:spcAft>
            </a:pPr>
            <a:r>
              <a:rPr lang="en-US" sz="1800" dirty="0" smtClean="0"/>
              <a:t>Enter the National Merit</a:t>
            </a:r>
            <a:r>
              <a:rPr lang="en-US" sz="1400" b="1" baseline="55000" dirty="0">
                <a:solidFill>
                  <a:srgbClr val="00529B"/>
                </a:solidFill>
              </a:rPr>
              <a:t>®</a:t>
            </a:r>
            <a:r>
              <a:rPr lang="en-US" sz="1800" dirty="0" smtClean="0"/>
              <a:t> Scholarship Program</a:t>
            </a:r>
          </a:p>
          <a:p>
            <a:pPr>
              <a:spcBef>
                <a:spcPts val="1600"/>
              </a:spcBef>
              <a:spcAft>
                <a:spcPts val="0"/>
              </a:spcAft>
            </a:pPr>
            <a:r>
              <a:rPr lang="en-US" sz="1800" dirty="0" smtClean="0"/>
              <a:t>See which AP</a:t>
            </a:r>
            <a:r>
              <a:rPr lang="en-US" sz="1400" b="1" baseline="55000" dirty="0" smtClean="0">
                <a:solidFill>
                  <a:srgbClr val="00529B"/>
                </a:solidFill>
              </a:rPr>
              <a:t>®</a:t>
            </a:r>
            <a:r>
              <a:rPr lang="en-US" sz="1800" dirty="0" smtClean="0"/>
              <a:t> courses you might be ready for</a:t>
            </a:r>
          </a:p>
          <a:p>
            <a:pPr>
              <a:spcBef>
                <a:spcPts val="1600"/>
              </a:spcBef>
              <a:spcAft>
                <a:spcPts val="0"/>
              </a:spcAft>
            </a:pPr>
            <a:r>
              <a:rPr lang="en-US" sz="1800" dirty="0" smtClean="0"/>
              <a:t>Get admission and financial aid information from colleges</a:t>
            </a:r>
            <a:endParaRPr lang="en-US" sz="1800" dirty="0"/>
          </a:p>
        </p:txBody>
      </p:sp>
      <p:sp>
        <p:nvSpPr>
          <p:cNvPr id="4" name="Title 3"/>
          <p:cNvSpPr>
            <a:spLocks noGrp="1"/>
          </p:cNvSpPr>
          <p:nvPr>
            <p:ph type="title"/>
          </p:nvPr>
        </p:nvSpPr>
        <p:spPr>
          <a:xfrm>
            <a:off x="3632142" y="333375"/>
            <a:ext cx="3712746" cy="560705"/>
          </a:xfrm>
        </p:spPr>
        <p:txBody>
          <a:bodyPr/>
          <a:lstStyle/>
          <a:p>
            <a:r>
              <a:rPr lang="en-US" sz="2200" dirty="0" smtClean="0"/>
              <a:t>What are the Benefits </a:t>
            </a:r>
            <a:r>
              <a:rPr lang="en-US" sz="2200" dirty="0"/>
              <a:t>of </a:t>
            </a:r>
            <a:r>
              <a:rPr lang="en-US" sz="2200" dirty="0" smtClean="0"/>
              <a:t>Taking the PSAT/NMSQT</a:t>
            </a:r>
            <a:r>
              <a:rPr lang="en-US" sz="1400" baseline="75000" dirty="0"/>
              <a:t>®</a:t>
            </a:r>
            <a:r>
              <a:rPr lang="en-US" sz="2200" dirty="0" smtClean="0"/>
              <a:t>?</a:t>
            </a:r>
            <a:endParaRPr lang="en-US" sz="2200" dirty="0"/>
          </a:p>
        </p:txBody>
      </p:sp>
      <p:pic>
        <p:nvPicPr>
          <p:cNvPr id="18" name="Picture 17" descr="decorative"/>
          <p:cNvPicPr>
            <a:picLocks noChangeAspect="1"/>
          </p:cNvPicPr>
          <p:nvPr/>
        </p:nvPicPr>
        <p:blipFill rotWithShape="1">
          <a:blip r:embed="rId3" cstate="screen">
            <a:extLst>
              <a:ext uri="{28A0092B-C50C-407E-A947-70E740481C1C}">
                <a14:useLocalDpi xmlns:a14="http://schemas.microsoft.com/office/drawing/2010/main"/>
              </a:ext>
            </a:extLst>
          </a:blip>
          <a:srcRect b="-511"/>
          <a:stretch/>
        </p:blipFill>
        <p:spPr>
          <a:xfrm>
            <a:off x="0" y="142333"/>
            <a:ext cx="3177978" cy="6749999"/>
          </a:xfrm>
          <a:prstGeom prst="rect">
            <a:avLst/>
          </a:prstGeom>
        </p:spPr>
      </p:pic>
      <p:pic>
        <p:nvPicPr>
          <p:cNvPr id="27" name="Picture 26" descr="decorativ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6679" y="6340522"/>
            <a:ext cx="1739574" cy="299013"/>
          </a:xfrm>
          <a:prstGeom prst="rect">
            <a:avLst/>
          </a:prstGeom>
        </p:spPr>
      </p:pic>
    </p:spTree>
    <p:extLst>
      <p:ext uri="{BB962C8B-B14F-4D97-AF65-F5344CB8AC3E}">
        <p14:creationId xmlns:p14="http://schemas.microsoft.com/office/powerpoint/2010/main" val="63718199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What Additional Resources Will Help Me Prepare</a:t>
            </a:r>
            <a:br>
              <a:rPr lang="en-US" sz="2200" dirty="0" smtClean="0"/>
            </a:br>
            <a:r>
              <a:rPr lang="en-US" sz="2200" dirty="0" smtClean="0"/>
              <a:t>for My Future?</a:t>
            </a:r>
            <a:endParaRPr lang="en-US" sz="2200" dirty="0"/>
          </a:p>
        </p:txBody>
      </p:sp>
      <p:sp>
        <p:nvSpPr>
          <p:cNvPr id="3" name="Content Placeholder 2"/>
          <p:cNvSpPr>
            <a:spLocks noGrp="1"/>
          </p:cNvSpPr>
          <p:nvPr>
            <p:ph idx="1"/>
          </p:nvPr>
        </p:nvSpPr>
        <p:spPr>
          <a:xfrm>
            <a:off x="495300" y="1393460"/>
            <a:ext cx="2692037" cy="4560825"/>
          </a:xfrm>
        </p:spPr>
        <p:txBody>
          <a:bodyPr/>
          <a:lstStyle/>
          <a:p>
            <a:r>
              <a:rPr lang="en-US" dirty="0" err="1" smtClean="0"/>
              <a:t>BigFuture</a:t>
            </a:r>
            <a:r>
              <a:rPr lang="en-US" dirty="0" smtClean="0"/>
              <a:t>™</a:t>
            </a:r>
          </a:p>
          <a:p>
            <a:pPr lvl="1"/>
            <a:r>
              <a:rPr lang="en-US" dirty="0" smtClean="0"/>
              <a:t>College Action Plan</a:t>
            </a:r>
          </a:p>
          <a:p>
            <a:pPr lvl="1"/>
            <a:r>
              <a:rPr lang="en-US" dirty="0" smtClean="0"/>
              <a:t>College Search</a:t>
            </a:r>
          </a:p>
          <a:p>
            <a:pPr lvl="1"/>
            <a:r>
              <a:rPr lang="en-US" dirty="0" smtClean="0"/>
              <a:t>Scholarships</a:t>
            </a:r>
          </a:p>
          <a:p>
            <a:pPr lvl="1"/>
            <a:r>
              <a:rPr lang="en-US" dirty="0" smtClean="0"/>
              <a:t>Financial Aid</a:t>
            </a:r>
          </a:p>
          <a:p>
            <a:r>
              <a:rPr lang="en-US" dirty="0" err="1" smtClean="0"/>
              <a:t>MyRoad</a:t>
            </a:r>
            <a:r>
              <a:rPr lang="en-US" dirty="0" smtClean="0"/>
              <a:t>™ Personality explorer</a:t>
            </a:r>
          </a:p>
          <a:p>
            <a:r>
              <a:rPr lang="en-US" dirty="0"/>
              <a:t>Student Search </a:t>
            </a:r>
            <a:r>
              <a:rPr lang="en-US" dirty="0" smtClean="0"/>
              <a:t>Service</a:t>
            </a:r>
            <a:r>
              <a:rPr lang="en-US" baseline="30000" dirty="0" smtClean="0"/>
              <a:t>®</a:t>
            </a:r>
            <a:endParaRPr lang="en-US" baseline="30000" dirty="0"/>
          </a:p>
        </p:txBody>
      </p:sp>
      <p:pic>
        <p:nvPicPr>
          <p:cNvPr id="4098" name="Picture 2" descr="Screen shot of the SAT registration s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20115" y="1499321"/>
            <a:ext cx="536257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30</a:t>
            </a:fld>
            <a:endParaRPr lang="en-US" dirty="0"/>
          </a:p>
        </p:txBody>
      </p:sp>
    </p:spTree>
    <p:extLst>
      <p:ext uri="{BB962C8B-B14F-4D97-AF65-F5344CB8AC3E}">
        <p14:creationId xmlns:p14="http://schemas.microsoft.com/office/powerpoint/2010/main" val="423319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76" y="333375"/>
            <a:ext cx="8510016" cy="639763"/>
          </a:xfrm>
        </p:spPr>
        <p:txBody>
          <a:bodyPr/>
          <a:lstStyle/>
          <a:p>
            <a:r>
              <a:rPr lang="en-US" sz="2200" dirty="0" err="1" smtClean="0"/>
              <a:t>BigFuture</a:t>
            </a:r>
            <a:r>
              <a:rPr lang="en-US" sz="2200" dirty="0" smtClean="0"/>
              <a:t>™ – Search Colleges, Scholarships, and Careers</a:t>
            </a:r>
            <a:endParaRPr lang="en-US" sz="2200" dirty="0"/>
          </a:p>
        </p:txBody>
      </p:sp>
      <p:sp>
        <p:nvSpPr>
          <p:cNvPr id="6"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31</a:t>
            </a:fld>
            <a:endParaRPr lang="en-US" dirty="0"/>
          </a:p>
        </p:txBody>
      </p:sp>
      <p:pic>
        <p:nvPicPr>
          <p:cNvPr id="13" name="Picture 12" descr="Screen shot of the Big Future homep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561" y="1129225"/>
            <a:ext cx="7179268" cy="4832306"/>
          </a:xfrm>
          <a:prstGeom prst="rect">
            <a:avLst/>
          </a:prstGeom>
          <a:noFill/>
          <a:ln>
            <a:noFill/>
          </a:ln>
          <a:effectLst>
            <a:outerShdw blurRad="136525" dir="2460000" algn="tl" rotWithShape="0">
              <a:srgbClr val="000000">
                <a:alpha val="20000"/>
              </a:srgbClr>
            </a:outerShdw>
          </a:effectLst>
        </p:spPr>
      </p:pic>
    </p:spTree>
    <p:extLst>
      <p:ext uri="{BB962C8B-B14F-4D97-AF65-F5344CB8AC3E}">
        <p14:creationId xmlns:p14="http://schemas.microsoft.com/office/powerpoint/2010/main" val="3907934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71" name="AutoShape 7" descr="Screen shot of the My Road homepage."/>
          <p:cNvSpPr>
            <a:spLocks noChangeArrowheads="1"/>
          </p:cNvSpPr>
          <p:nvPr/>
        </p:nvSpPr>
        <p:spPr bwMode="auto">
          <a:xfrm rot="14141094">
            <a:off x="2006600" y="937260"/>
            <a:ext cx="444500" cy="241300"/>
          </a:xfrm>
          <a:prstGeom prst="rightArrow">
            <a:avLst>
              <a:gd name="adj1" fmla="val 30000"/>
              <a:gd name="adj2" fmla="val 126798"/>
            </a:avLst>
          </a:prstGeom>
          <a:solidFill>
            <a:schemeClr val="tx2"/>
          </a:solidFill>
          <a:ln w="28575">
            <a:solidFill>
              <a:srgbClr val="000000"/>
            </a:solidFill>
            <a:miter lim="800000"/>
            <a:headEnd/>
            <a:tailEnd/>
          </a:ln>
          <a:effectLst>
            <a:outerShdw dist="107763" dir="2700000" algn="ctr" rotWithShape="0">
              <a:schemeClr val="bg2">
                <a:alpha val="50000"/>
              </a:schemeClr>
            </a:outerShdw>
          </a:effectLst>
        </p:spPr>
        <p:txBody>
          <a:bodyPr wrap="none" anchor="ctr"/>
          <a:lstStyle/>
          <a:p>
            <a:pPr eaLnBrk="0" hangingPunct="0">
              <a:defRPr/>
            </a:pPr>
            <a:endParaRPr lang="en-US" sz="2800" b="1">
              <a:solidFill>
                <a:srgbClr val="FFFFFF"/>
              </a:solidFill>
              <a:latin typeface="Serifa Std 45 Light" pitchFamily="18" charset="0"/>
              <a:ea typeface="+mn-ea"/>
              <a:cs typeface="+mn-cs"/>
            </a:endParaRPr>
          </a:p>
        </p:txBody>
      </p:sp>
      <p:sp>
        <p:nvSpPr>
          <p:cNvPr id="2" name="Title 1"/>
          <p:cNvSpPr>
            <a:spLocks noGrp="1"/>
          </p:cNvSpPr>
          <p:nvPr>
            <p:ph type="title"/>
          </p:nvPr>
        </p:nvSpPr>
        <p:spPr/>
        <p:txBody>
          <a:bodyPr/>
          <a:lstStyle/>
          <a:p>
            <a:r>
              <a:rPr lang="en-US" sz="2200" dirty="0" err="1" smtClean="0"/>
              <a:t>MyRoad</a:t>
            </a:r>
            <a:r>
              <a:rPr lang="en-US" sz="2200" dirty="0" smtClean="0"/>
              <a:t>™ Personality Explorer</a:t>
            </a:r>
            <a:endParaRPr lang="en-US" sz="2200" dirty="0"/>
          </a:p>
        </p:txBody>
      </p:sp>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32</a:t>
            </a:fld>
            <a:endParaRPr lang="en-US" dirty="0"/>
          </a:p>
        </p:txBody>
      </p:sp>
      <p:pic>
        <p:nvPicPr>
          <p:cNvPr id="1026" name="Picture 2" descr="Screen shot of the My Road homep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150" y="771525"/>
            <a:ext cx="8013700" cy="531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28502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0.0257 -0.01574 C -0.01215 0.07593 0.00156 0.1676 0.05069 0.2676 C 0.09983 0.3676 0.1842 0.47593 0.26875 0.58426 " pathEditMode="relative" ptsTypes="aaA">
                                      <p:cBhvr>
                                        <p:cTn id="6" dur="2000" fill="hold"/>
                                        <p:tgtEl>
                                          <p:spTgt spid="267271"/>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0.26875 0.58426 C 0.14983 0.4507 0.03142 0.31922 -0.03403 0.2176 C -0.09948 0.11598 -0.10556 0.02547 -0.12431 -0.025 " pathEditMode="relative" rAng="0" ptsTypes="aaa">
                                      <p:cBhvr>
                                        <p:cTn id="10" dur="2000" fill="hold"/>
                                        <p:tgtEl>
                                          <p:spTgt spid="267271"/>
                                        </p:tgtEl>
                                        <p:attrNameLst>
                                          <p:attrName>ppt_x</p:attrName>
                                          <p:attrName>ppt_y</p:attrName>
                                        </p:attrNameLst>
                                      </p:cBhvr>
                                      <p:rCtr x="-19653" y="-3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1" grpId="0" animBg="1"/>
      <p:bldP spid="26727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Student Search Service</a:t>
            </a:r>
            <a:r>
              <a:rPr lang="en-US" sz="1200" baseline="94000" dirty="0" smtClean="0"/>
              <a:t>®</a:t>
            </a:r>
            <a:endParaRPr lang="en-US" sz="1200" baseline="94000" dirty="0"/>
          </a:p>
        </p:txBody>
      </p:sp>
      <p:sp>
        <p:nvSpPr>
          <p:cNvPr id="3" name="Content Placeholder 2"/>
          <p:cNvSpPr>
            <a:spLocks noGrp="1"/>
          </p:cNvSpPr>
          <p:nvPr>
            <p:ph idx="1"/>
          </p:nvPr>
        </p:nvSpPr>
        <p:spPr>
          <a:xfrm>
            <a:off x="495300" y="1019175"/>
            <a:ext cx="7856220" cy="5102226"/>
          </a:xfrm>
        </p:spPr>
        <p:txBody>
          <a:bodyPr/>
          <a:lstStyle/>
          <a:p>
            <a:r>
              <a:rPr lang="en-US" dirty="0" smtClean="0"/>
              <a:t>Participate voluntarily</a:t>
            </a:r>
          </a:p>
          <a:p>
            <a:r>
              <a:rPr lang="en-US" dirty="0" smtClean="0"/>
              <a:t>Connect with more </a:t>
            </a:r>
            <a:r>
              <a:rPr lang="en-US" dirty="0"/>
              <a:t>than 1,200 colleges, universities, scholarship programs, and educational </a:t>
            </a:r>
            <a:r>
              <a:rPr lang="en-US" dirty="0" smtClean="0"/>
              <a:t>organizations</a:t>
            </a:r>
          </a:p>
          <a:p>
            <a:r>
              <a:rPr lang="en-US" dirty="0" smtClean="0"/>
              <a:t>Sign up when you take the test:</a:t>
            </a:r>
          </a:p>
          <a:p>
            <a:pPr marL="741362" lvl="1" indent="-342900">
              <a:spcBef>
                <a:spcPts val="1000"/>
              </a:spcBef>
              <a:spcAft>
                <a:spcPts val="0"/>
              </a:spcAft>
              <a:buFont typeface="+mj-lt"/>
              <a:buAutoNum type="arabicPeriod"/>
            </a:pPr>
            <a:r>
              <a:rPr lang="en-US" dirty="0" smtClean="0"/>
              <a:t>Choose </a:t>
            </a:r>
            <a:r>
              <a:rPr lang="en-US" dirty="0"/>
              <a:t>to participate in Student Search Service when registering for a College Board </a:t>
            </a:r>
            <a:r>
              <a:rPr lang="en-US" dirty="0" smtClean="0"/>
              <a:t>test (fill in the circle on the answer sheet). </a:t>
            </a:r>
          </a:p>
          <a:p>
            <a:pPr marL="741362" lvl="1" indent="-342900">
              <a:spcBef>
                <a:spcPts val="1000"/>
              </a:spcBef>
              <a:spcAft>
                <a:spcPts val="0"/>
              </a:spcAft>
              <a:buFont typeface="+mj-lt"/>
              <a:buAutoNum type="arabicPeriod"/>
            </a:pPr>
            <a:r>
              <a:rPr lang="en-US" dirty="0" smtClean="0"/>
              <a:t>Provide </a:t>
            </a:r>
            <a:r>
              <a:rPr lang="en-US" dirty="0"/>
              <a:t>information about </a:t>
            </a:r>
            <a:r>
              <a:rPr lang="en-US" dirty="0" smtClean="0"/>
              <a:t>yourself on your answer sheet</a:t>
            </a:r>
            <a:r>
              <a:rPr lang="en-US" dirty="0"/>
              <a:t>. </a:t>
            </a:r>
            <a:endParaRPr lang="en-US" dirty="0" smtClean="0"/>
          </a:p>
          <a:p>
            <a:pPr marL="741362" lvl="1" indent="-342900">
              <a:spcBef>
                <a:spcPts val="1000"/>
              </a:spcBef>
              <a:spcAft>
                <a:spcPts val="0"/>
              </a:spcAft>
              <a:buFont typeface="+mj-lt"/>
              <a:buAutoNum type="arabicPeriod"/>
            </a:pPr>
            <a:r>
              <a:rPr lang="en-US" dirty="0" smtClean="0"/>
              <a:t>Participating organizations </a:t>
            </a:r>
            <a:r>
              <a:rPr lang="en-US" dirty="0"/>
              <a:t>can then search for groups of students who may be a good </a:t>
            </a:r>
            <a:r>
              <a:rPr lang="en-US" dirty="0" smtClean="0"/>
              <a:t>fit. </a:t>
            </a:r>
          </a:p>
          <a:p>
            <a:pPr marL="741362" lvl="1" indent="-342900">
              <a:spcBef>
                <a:spcPts val="1000"/>
              </a:spcBef>
              <a:spcAft>
                <a:spcPts val="0"/>
              </a:spcAft>
              <a:buFont typeface="+mj-lt"/>
              <a:buAutoNum type="arabicPeriod"/>
            </a:pPr>
            <a:r>
              <a:rPr lang="en-US" dirty="0" smtClean="0"/>
              <a:t>FYI: The College Board never shares </a:t>
            </a:r>
            <a:r>
              <a:rPr lang="en-US" dirty="0"/>
              <a:t>information on disabilities, parental education, self-reported parental income, Social Security numbers, phone numbers, </a:t>
            </a:r>
            <a:r>
              <a:rPr lang="en-US" dirty="0" smtClean="0"/>
              <a:t>or actual </a:t>
            </a:r>
            <a:r>
              <a:rPr lang="en-US" dirty="0"/>
              <a:t>test </a:t>
            </a:r>
            <a:r>
              <a:rPr lang="en-US" dirty="0" smtClean="0"/>
              <a:t>scores through Student Search Service.</a:t>
            </a:r>
          </a:p>
          <a:p>
            <a:endParaRPr lang="en-US" dirty="0"/>
          </a:p>
        </p:txBody>
      </p:sp>
      <p:sp>
        <p:nvSpPr>
          <p:cNvPr id="5"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33</a:t>
            </a:fld>
            <a:endParaRPr lang="en-US" dirty="0"/>
          </a:p>
        </p:txBody>
      </p:sp>
    </p:spTree>
    <p:extLst>
      <p:ext uri="{BB962C8B-B14F-4D97-AF65-F5344CB8AC3E}">
        <p14:creationId xmlns:p14="http://schemas.microsoft.com/office/powerpoint/2010/main" val="3682907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How Do I Access My PSAT/NMSQT</a:t>
            </a:r>
            <a:r>
              <a:rPr lang="en-US" sz="1400" baseline="75000" dirty="0"/>
              <a:t>®</a:t>
            </a:r>
            <a:r>
              <a:rPr lang="en-US" sz="2200" dirty="0" smtClean="0"/>
              <a:t> Scores and Reports?</a:t>
            </a:r>
            <a:endParaRPr lang="en-US" sz="2200" dirty="0"/>
          </a:p>
        </p:txBody>
      </p:sp>
      <p:sp>
        <p:nvSpPr>
          <p:cNvPr id="12" name="Content Placeholder 2"/>
          <p:cNvSpPr>
            <a:spLocks noGrp="1"/>
          </p:cNvSpPr>
          <p:nvPr>
            <p:ph idx="1"/>
          </p:nvPr>
        </p:nvSpPr>
        <p:spPr>
          <a:xfrm>
            <a:off x="507492" y="4937413"/>
            <a:ext cx="8153400" cy="1082732"/>
          </a:xfrm>
        </p:spPr>
        <p:txBody>
          <a:bodyPr/>
          <a:lstStyle/>
          <a:p>
            <a:pPr indent="-346075">
              <a:buFont typeface="+mj-lt"/>
              <a:buAutoNum type="arabicPeriod"/>
            </a:pPr>
            <a:r>
              <a:rPr lang="en-US" dirty="0"/>
              <a:t>Review your Online reports</a:t>
            </a:r>
          </a:p>
          <a:p>
            <a:pPr indent="-346075">
              <a:buFont typeface="+mj-lt"/>
              <a:buAutoNum type="arabicPeriod"/>
            </a:pPr>
            <a:r>
              <a:rPr lang="en-US" dirty="0" smtClean="0"/>
              <a:t>Review Your Paper Score Report </a:t>
            </a:r>
          </a:p>
        </p:txBody>
      </p:sp>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4</a:t>
            </a:fld>
            <a:endParaRPr lang="en-US" dirty="0"/>
          </a:p>
        </p:txBody>
      </p:sp>
      <p:pic>
        <p:nvPicPr>
          <p:cNvPr id="13" name="Picture 12" descr="decorativ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266536"/>
            <a:ext cx="9144000" cy="3327242"/>
          </a:xfrm>
          <a:prstGeom prst="rect">
            <a:avLst/>
          </a:prstGeom>
        </p:spPr>
      </p:pic>
    </p:spTree>
    <p:extLst>
      <p:ext uri="{BB962C8B-B14F-4D97-AF65-F5344CB8AC3E}">
        <p14:creationId xmlns:p14="http://schemas.microsoft.com/office/powerpoint/2010/main" val="33110628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5</a:t>
            </a:fld>
            <a:endParaRPr lang="en-US" dirty="0"/>
          </a:p>
        </p:txBody>
      </p:sp>
      <p:sp>
        <p:nvSpPr>
          <p:cNvPr id="16" name="Title 1"/>
          <p:cNvSpPr>
            <a:spLocks noGrp="1"/>
          </p:cNvSpPr>
          <p:nvPr>
            <p:ph type="title"/>
          </p:nvPr>
        </p:nvSpPr>
        <p:spPr/>
        <p:txBody>
          <a:bodyPr/>
          <a:lstStyle/>
          <a:p>
            <a:r>
              <a:rPr lang="en-US" sz="2200" dirty="0" smtClean="0"/>
              <a:t>How Do I Access My </a:t>
            </a:r>
            <a:r>
              <a:rPr lang="en-US" dirty="0" smtClean="0"/>
              <a:t>Online </a:t>
            </a:r>
            <a:r>
              <a:rPr lang="en-US" sz="2200" dirty="0" smtClean="0"/>
              <a:t>PSAT/NMSQT</a:t>
            </a:r>
            <a:r>
              <a:rPr lang="en-US" sz="1400" baseline="75000" dirty="0"/>
              <a:t>®</a:t>
            </a:r>
            <a:r>
              <a:rPr lang="en-US" sz="2200" dirty="0" smtClean="0"/>
              <a:t> Scores and Reports?</a:t>
            </a:r>
            <a:endParaRPr lang="en-US" sz="1600" b="0" i="1" dirty="0"/>
          </a:p>
        </p:txBody>
      </p:sp>
      <p:sp>
        <p:nvSpPr>
          <p:cNvPr id="19" name="Content Placeholder 2"/>
          <p:cNvSpPr>
            <a:spLocks noGrp="1"/>
          </p:cNvSpPr>
          <p:nvPr>
            <p:ph idx="1"/>
          </p:nvPr>
        </p:nvSpPr>
        <p:spPr>
          <a:xfrm>
            <a:off x="527050" y="1142768"/>
            <a:ext cx="8153400" cy="5102226"/>
          </a:xfrm>
        </p:spPr>
        <p:txBody>
          <a:bodyPr/>
          <a:lstStyle/>
          <a:p>
            <a:pPr marL="746125" lvl="1" indent="-457200">
              <a:buFont typeface="+mj-lt"/>
              <a:buAutoNum type="arabicPeriod"/>
            </a:pPr>
            <a:r>
              <a:rPr lang="en-US" dirty="0" smtClean="0"/>
              <a:t>Log in to an existing College Board account or create a new one at </a:t>
            </a:r>
            <a:r>
              <a:rPr lang="en-US" b="1" dirty="0" smtClean="0">
                <a:solidFill>
                  <a:srgbClr val="00529B"/>
                </a:solidFill>
              </a:rPr>
              <a:t>studentscores.collegeboard.org</a:t>
            </a:r>
          </a:p>
          <a:p>
            <a:endParaRPr lang="en-US" dirty="0"/>
          </a:p>
        </p:txBody>
      </p:sp>
      <p:sp>
        <p:nvSpPr>
          <p:cNvPr id="20" name="Oval 19" descr="Screen shot from My Online PSAT/NMSQT Scores and Reports. The Sign-up link is circled and an orange arrow points to a pop-up box where the student can enter information to set up an account."/>
          <p:cNvSpPr/>
          <p:nvPr/>
        </p:nvSpPr>
        <p:spPr>
          <a:xfrm>
            <a:off x="5051929" y="2652456"/>
            <a:ext cx="548640" cy="390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Screen shot from My Online PSAT/NMSQT Scores and Reports. The Sign-up link is circled and an orange arrow points to a pop-up box where the student can enter information to set up an accou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397" y="2131872"/>
            <a:ext cx="5730243" cy="3124018"/>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Oval 21" descr="Screen shot from My Online PSAT/NMSQT Scores and Reports. The Sign-up link is circled and an orange arrow points to a pop-up box where the student can enter information to set up an account."/>
          <p:cNvSpPr/>
          <p:nvPr/>
        </p:nvSpPr>
        <p:spPr>
          <a:xfrm>
            <a:off x="971006" y="3975142"/>
            <a:ext cx="804214" cy="423672"/>
          </a:xfrm>
          <a:prstGeom prst="ellipse">
            <a:avLst/>
          </a:prstGeom>
          <a:noFill/>
          <a:ln>
            <a:solidFill>
              <a:srgbClr val="F7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descr="Screen shot from My Online PSAT/NMSQT Scores and Reports. The Sign-up link is circled and an orange arrow points to a pop-up box where the student can enter information to set up an accou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0569" y="3719892"/>
            <a:ext cx="3229258" cy="2530945"/>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Down Arrow 23" descr="Screen shot from My Online PSAT/NMSQT Scores and Reports. The Sign-up link is circled and an orange arrow points to a pop-up box where the student can enter information to set up an account."/>
          <p:cNvSpPr/>
          <p:nvPr/>
        </p:nvSpPr>
        <p:spPr>
          <a:xfrm rot="16200000">
            <a:off x="4838417" y="4804803"/>
            <a:ext cx="646176" cy="878128"/>
          </a:xfrm>
          <a:prstGeom prst="downArrow">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a:p>
        </p:txBody>
      </p:sp>
    </p:spTree>
    <p:extLst>
      <p:ext uri="{BB962C8B-B14F-4D97-AF65-F5344CB8AC3E}">
        <p14:creationId xmlns:p14="http://schemas.microsoft.com/office/powerpoint/2010/main" val="895725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25" y="297280"/>
            <a:ext cx="8404469" cy="639763"/>
          </a:xfrm>
        </p:spPr>
        <p:txBody>
          <a:bodyPr/>
          <a:lstStyle/>
          <a:p>
            <a:r>
              <a:rPr lang="en-US" sz="2200" dirty="0" smtClean="0"/>
              <a:t>How Do I Access My </a:t>
            </a:r>
            <a:r>
              <a:rPr lang="en-US" dirty="0" smtClean="0"/>
              <a:t>Online </a:t>
            </a:r>
            <a:r>
              <a:rPr lang="en-US" sz="2200" dirty="0" smtClean="0"/>
              <a:t>PSAT/NMSQT</a:t>
            </a:r>
            <a:r>
              <a:rPr lang="en-US" sz="1400" baseline="75000" dirty="0"/>
              <a:t>®</a:t>
            </a:r>
            <a:r>
              <a:rPr lang="en-US" sz="2200" dirty="0" smtClean="0"/>
              <a:t> Scores and Reports?</a:t>
            </a:r>
            <a:r>
              <a:rPr lang="en-US" dirty="0" smtClean="0"/>
              <a:t> </a:t>
            </a:r>
            <a:r>
              <a:rPr lang="en-US" sz="1600" b="0" i="1" dirty="0" smtClean="0"/>
              <a:t>(cont.)</a:t>
            </a:r>
            <a:endParaRPr lang="en-US" sz="1600" b="0" i="1" dirty="0"/>
          </a:p>
        </p:txBody>
      </p:sp>
      <p:sp>
        <p:nvSpPr>
          <p:cNvPr id="13"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6</a:t>
            </a:fld>
            <a:endParaRPr lang="en-US" dirty="0"/>
          </a:p>
        </p:txBody>
      </p:sp>
      <p:pic>
        <p:nvPicPr>
          <p:cNvPr id="21" name="Picture 2" descr="Screen shot from My Online PSAT/NMSQT Scores and Reports. An orange arrow points to a “Missing Scores” button.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3920" y="2886053"/>
            <a:ext cx="4143375" cy="2743201"/>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70560" y="1062661"/>
            <a:ext cx="4023360" cy="276999"/>
          </a:xfrm>
          <a:prstGeom prst="rect">
            <a:avLst/>
          </a:prstGeom>
          <a:noFill/>
        </p:spPr>
        <p:txBody>
          <a:bodyPr wrap="square" lIns="0" tIns="0" rIns="0" bIns="0" rtlCol="0">
            <a:spAutoFit/>
          </a:bodyPr>
          <a:lstStyle/>
          <a:p>
            <a:r>
              <a:rPr lang="en-US" dirty="0" smtClean="0">
                <a:solidFill>
                  <a:srgbClr val="626262"/>
                </a:solidFill>
              </a:rPr>
              <a:t>1. Log in to Your Account</a:t>
            </a:r>
          </a:p>
        </p:txBody>
      </p:sp>
      <p:sp>
        <p:nvSpPr>
          <p:cNvPr id="24" name="TextBox 23"/>
          <p:cNvSpPr txBox="1"/>
          <p:nvPr/>
        </p:nvSpPr>
        <p:spPr>
          <a:xfrm>
            <a:off x="540803" y="4270637"/>
            <a:ext cx="3395472" cy="1661993"/>
          </a:xfrm>
          <a:prstGeom prst="rect">
            <a:avLst/>
          </a:prstGeom>
          <a:noFill/>
        </p:spPr>
        <p:txBody>
          <a:bodyPr wrap="square" lIns="0" tIns="0" rIns="0" bIns="0" rtlCol="0">
            <a:spAutoFit/>
          </a:bodyPr>
          <a:lstStyle/>
          <a:p>
            <a:r>
              <a:rPr lang="en-US" dirty="0" smtClean="0">
                <a:solidFill>
                  <a:srgbClr val="626262"/>
                </a:solidFill>
                <a:latin typeface="Arial"/>
                <a:cs typeface="Arial"/>
              </a:rPr>
              <a:t>2. Select PSAT/NMSQT Scores</a:t>
            </a:r>
          </a:p>
          <a:p>
            <a:endParaRPr lang="en-US" dirty="0" smtClean="0">
              <a:solidFill>
                <a:srgbClr val="626262"/>
              </a:solidFill>
              <a:latin typeface="Arial"/>
              <a:cs typeface="Arial"/>
            </a:endParaRPr>
          </a:p>
          <a:p>
            <a:r>
              <a:rPr lang="en-US" dirty="0" smtClean="0">
                <a:solidFill>
                  <a:srgbClr val="626262"/>
                </a:solidFill>
                <a:latin typeface="Arial"/>
                <a:cs typeface="Arial"/>
              </a:rPr>
              <a:t>	*Or*</a:t>
            </a:r>
          </a:p>
          <a:p>
            <a:endParaRPr lang="en-US" dirty="0" smtClean="0">
              <a:solidFill>
                <a:srgbClr val="626262"/>
              </a:solidFill>
              <a:latin typeface="Arial"/>
              <a:cs typeface="Arial"/>
            </a:endParaRPr>
          </a:p>
          <a:p>
            <a:r>
              <a:rPr lang="en-US" dirty="0" smtClean="0">
                <a:solidFill>
                  <a:srgbClr val="626262"/>
                </a:solidFill>
                <a:latin typeface="Arial"/>
                <a:cs typeface="Arial"/>
              </a:rPr>
              <a:t>3. Use “Missing Scores”</a:t>
            </a:r>
            <a:br>
              <a:rPr lang="en-US" dirty="0" smtClean="0">
                <a:solidFill>
                  <a:srgbClr val="626262"/>
                </a:solidFill>
                <a:latin typeface="Arial"/>
                <a:cs typeface="Arial"/>
              </a:rPr>
            </a:br>
            <a:r>
              <a:rPr lang="en-US" dirty="0" smtClean="0">
                <a:solidFill>
                  <a:srgbClr val="626262"/>
                </a:solidFill>
                <a:latin typeface="Arial"/>
                <a:cs typeface="Arial"/>
              </a:rPr>
              <a:t>to locate scores</a:t>
            </a:r>
          </a:p>
        </p:txBody>
      </p:sp>
      <p:sp>
        <p:nvSpPr>
          <p:cNvPr id="25" name="Right Arrow 24" descr="Screen shot from My Online PSAT/NMSQT Scores and Reports. An orange arrow points to a “Missing Scores” button. "/>
          <p:cNvSpPr/>
          <p:nvPr/>
        </p:nvSpPr>
        <p:spPr>
          <a:xfrm>
            <a:off x="3790604" y="5143690"/>
            <a:ext cx="792480" cy="707136"/>
          </a:xfrm>
          <a:prstGeom prst="rightArrow">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descr="Screen shot from My Online PSAT/NMSQT Scores and Reports. An orange arrow points to a “Missing Scores” button. "/>
          <p:cNvSpPr/>
          <p:nvPr/>
        </p:nvSpPr>
        <p:spPr>
          <a:xfrm>
            <a:off x="4724400" y="5334782"/>
            <a:ext cx="1014153" cy="263993"/>
          </a:xfrm>
          <a:prstGeom prst="ellipse">
            <a:avLst/>
          </a:prstGeom>
          <a:noFill/>
          <a:ln>
            <a:solidFill>
              <a:srgbClr val="F7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Screen shot from My Online PSAT/NMSQT Scores and Reports. An orange arrow points to a “Missing Scores” button. "/>
          <p:cNvGrpSpPr/>
          <p:nvPr/>
        </p:nvGrpSpPr>
        <p:grpSpPr>
          <a:xfrm>
            <a:off x="618710" y="1482691"/>
            <a:ext cx="8218585" cy="3518018"/>
            <a:chOff x="618710" y="1482691"/>
            <a:chExt cx="8218585" cy="3518018"/>
          </a:xfrm>
        </p:grpSpPr>
        <p:pic>
          <p:nvPicPr>
            <p:cNvPr id="22" name="Picture 2" descr="Screen shot from My Online PSAT/NMSQT Scores and Reports. An orange arrow points to a “Missing Scores” button.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710" y="1482691"/>
              <a:ext cx="4587123" cy="2500811"/>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Screen shot from My Online PSAT/NMSQT Scores and Reports. An orange arrow points to a “Missing Scores” button. "/>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93920" y="3465558"/>
              <a:ext cx="4143375" cy="153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92023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200" dirty="0" smtClean="0"/>
              <a:t>What Will I Learn About My Scores?</a:t>
            </a:r>
            <a:endParaRPr lang="en-US" sz="2200" dirty="0"/>
          </a:p>
        </p:txBody>
      </p:sp>
      <p:sp>
        <p:nvSpPr>
          <p:cNvPr id="8"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7</a:t>
            </a:fld>
            <a:endParaRPr lang="en-US" dirty="0"/>
          </a:p>
        </p:txBody>
      </p:sp>
      <p:pic>
        <p:nvPicPr>
          <p:cNvPr id="1026" name="Picture 2" descr="Screen shot from My Online PSAT 8/9 Scores and Reports that shows a student’s most recent scor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2563" y="1699713"/>
            <a:ext cx="8551457" cy="316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7728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How Do I See My Detailed Scores?</a:t>
            </a:r>
            <a:endParaRPr lang="en-US" sz="2200" dirty="0"/>
          </a:p>
        </p:txBody>
      </p:sp>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8</a:t>
            </a:fld>
            <a:endParaRPr lang="en-US" dirty="0"/>
          </a:p>
        </p:txBody>
      </p:sp>
      <p:pic>
        <p:nvPicPr>
          <p:cNvPr id="1027" name="Picture 1" descr=" Screen shot from My Online PSAT/NMSQT Scores and Reports that shows the detail page of a student’s most recent score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424" r="2165" b="62654"/>
          <a:stretch/>
        </p:blipFill>
        <p:spPr bwMode="auto">
          <a:xfrm>
            <a:off x="1755648" y="766136"/>
            <a:ext cx="6409944" cy="536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805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How Will I Do on the </a:t>
            </a:r>
            <a:r>
              <a:rPr lang="en-US" sz="2200" dirty="0" smtClean="0"/>
              <a:t>SAT</a:t>
            </a:r>
            <a:r>
              <a:rPr lang="en-US" sz="1400" baseline="75000" dirty="0"/>
              <a:t>®</a:t>
            </a:r>
            <a:r>
              <a:rPr lang="en-US" sz="2200" dirty="0" smtClean="0"/>
              <a:t>?</a:t>
            </a:r>
            <a:endParaRPr lang="en-US" sz="2200" dirty="0"/>
          </a:p>
        </p:txBody>
      </p:sp>
      <p:sp>
        <p:nvSpPr>
          <p:cNvPr id="7" name="Slide Number Placeholder 12"/>
          <p:cNvSpPr txBox="1">
            <a:spLocks/>
          </p:cNvSpPr>
          <p:nvPr/>
        </p:nvSpPr>
        <p:spPr>
          <a:xfrm>
            <a:off x="8442960" y="6374490"/>
            <a:ext cx="237490" cy="219350"/>
          </a:xfrm>
          <a:prstGeom prst="rect">
            <a:avLst/>
          </a:prstGeom>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Calibri"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32126B37-FE68-EA48-ADE8-64B29A53A5F4}" type="slidenum">
              <a:rPr lang="en-US" smtClean="0"/>
              <a:pPr>
                <a:defRPr/>
              </a:pPr>
              <a:t>9</a:t>
            </a:fld>
            <a:endParaRPr lang="en-US" dirty="0"/>
          </a:p>
        </p:txBody>
      </p:sp>
      <p:pic>
        <p:nvPicPr>
          <p:cNvPr id="10" name="Picture 3" descr=" Screen shot from My Online PSAT/NMSQT Scores and Reports that shows a student’s projected scores on the SA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1762" y="1157181"/>
            <a:ext cx="7364740" cy="695231"/>
          </a:xfrm>
          <a:prstGeom prst="rect">
            <a:avLst/>
          </a:prstGeom>
          <a:ln>
            <a:noFill/>
          </a:ln>
          <a:effectLst>
            <a:outerShdw blurRad="136525" dir="2460000" algn="tl" rotWithShape="0">
              <a:srgbClr val="000000">
                <a:alpha val="2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 Screen shot from My Online PSAT/NMSQT Scores and Reports that shows a student’s projected scores on the SA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31016" y="2043556"/>
            <a:ext cx="6166232" cy="390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1261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heme1">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2.xml><?xml version="1.0" encoding="utf-8"?>
<a:theme xmlns:a="http://schemas.openxmlformats.org/drawingml/2006/main" name="College Board PowerPoint Template Blank">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3.xml><?xml version="1.0" encoding="utf-8"?>
<a:theme xmlns:a="http://schemas.openxmlformats.org/drawingml/2006/main" name="1_CBO011_Laptop_Template_071112_6c">
  <a:themeElements>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llege Board Colors">
    <a:dk1>
      <a:sysClr val="windowText" lastClr="000000"/>
    </a:dk1>
    <a:lt1>
      <a:sysClr val="window" lastClr="FFFFFF"/>
    </a:lt1>
    <a:dk2>
      <a:srgbClr val="002776"/>
    </a:dk2>
    <a:lt2>
      <a:srgbClr val="7E8B7A"/>
    </a:lt2>
    <a:accent1>
      <a:srgbClr val="00ADEE"/>
    </a:accent1>
    <a:accent2>
      <a:srgbClr val="9BA602"/>
    </a:accent2>
    <a:accent3>
      <a:srgbClr val="B4C0BA"/>
    </a:accent3>
    <a:accent4>
      <a:srgbClr val="5F0023"/>
    </a:accent4>
    <a:accent5>
      <a:srgbClr val="FC4128"/>
    </a:accent5>
    <a:accent6>
      <a:srgbClr val="ED8500"/>
    </a:accent6>
    <a:hlink>
      <a:srgbClr val="5F0023"/>
    </a:hlink>
    <a:folHlink>
      <a:srgbClr val="7E8B7A"/>
    </a:folHlink>
  </a:clrScheme>
</a:themeOverride>
</file>

<file path=docProps/app.xml><?xml version="1.0" encoding="utf-8"?>
<Properties xmlns="http://schemas.openxmlformats.org/officeDocument/2006/extended-properties" xmlns:vt="http://schemas.openxmlformats.org/officeDocument/2006/docPropsVTypes">
  <Template>CBO011_Laptop_Template_071112_6c</Template>
  <TotalTime>19938</TotalTime>
  <Words>1092</Words>
  <Application>Microsoft Office PowerPoint</Application>
  <PresentationFormat>On-screen Show (4:3)</PresentationFormat>
  <Paragraphs>178</Paragraphs>
  <Slides>33</Slides>
  <Notes>30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33</vt:i4>
      </vt:variant>
    </vt:vector>
  </HeadingPairs>
  <TitlesOfParts>
    <vt:vector size="47" baseType="lpstr">
      <vt:lpstr>ＭＳ Ｐゴシック</vt:lpstr>
      <vt:lpstr>Arial</vt:lpstr>
      <vt:lpstr>Calibri</vt:lpstr>
      <vt:lpstr>Franklin Gothic Medium</vt:lpstr>
      <vt:lpstr>Lucida Grande</vt:lpstr>
      <vt:lpstr>Rockwell</vt:lpstr>
      <vt:lpstr>Serifa Std 45 Light</vt:lpstr>
      <vt:lpstr>Symbol</vt:lpstr>
      <vt:lpstr>Times New Roman</vt:lpstr>
      <vt:lpstr>Univers LT Std 45 Light</vt:lpstr>
      <vt:lpstr>Wingdings</vt:lpstr>
      <vt:lpstr>Theme1</vt:lpstr>
      <vt:lpstr>College Board PowerPoint Template Blank</vt:lpstr>
      <vt:lpstr>1_CBO011_Laptop_Template_071112_6c</vt:lpstr>
      <vt:lpstr> </vt:lpstr>
      <vt:lpstr>Get to Know the PSAT/NMSQT® </vt:lpstr>
      <vt:lpstr>What are the Benefits of Taking the PSAT/NMSQT®?</vt:lpstr>
      <vt:lpstr>How Do I Access My PSAT/NMSQT® Scores and Reports?</vt:lpstr>
      <vt:lpstr>How Do I Access My Online PSAT/NMSQT® Scores and Reports?</vt:lpstr>
      <vt:lpstr>How Do I Access My Online PSAT/NMSQT® Scores and Reports? (cont.)</vt:lpstr>
      <vt:lpstr>What Will I Learn About My Scores?</vt:lpstr>
      <vt:lpstr>How Do I See My Detailed Scores?</vt:lpstr>
      <vt:lpstr>How Will I Do on the SAT®?</vt:lpstr>
      <vt:lpstr>How Did My Score Measure Against College Readiness Benchmarks?</vt:lpstr>
      <vt:lpstr>What Do My Scores Tell Me?</vt:lpstr>
      <vt:lpstr>How Can I Improve My Academic Skills?</vt:lpstr>
      <vt:lpstr>What Can I Learn From My Answers?</vt:lpstr>
      <vt:lpstr>What Can I Learn From My Answers? (cont.)</vt:lpstr>
      <vt:lpstr>What is My AP Potential™?</vt:lpstr>
      <vt:lpstr>Understanding My Paper Score Report</vt:lpstr>
      <vt:lpstr>What Are My Scores?</vt:lpstr>
      <vt:lpstr>What Are My Scores? (cont.) </vt:lpstr>
      <vt:lpstr>What Are My Score Percentiles?</vt:lpstr>
      <vt:lpstr>What Are My Score Ranges?</vt:lpstr>
      <vt:lpstr>What is the National Merit® Scholarship Program?</vt:lpstr>
      <vt:lpstr>What Are My Areas of Strength? What Skills Do I Need to Build?</vt:lpstr>
      <vt:lpstr>What Are My Next Steps?</vt:lpstr>
      <vt:lpstr>Official SAT Practice with Khan Academy® – It’s FREE!</vt:lpstr>
      <vt:lpstr>How Can I Practice with Khan Academy®? </vt:lpstr>
      <vt:lpstr>What steps will I follow to link my College Board account to Khan Academy®?</vt:lpstr>
      <vt:lpstr>How can I Link my College Board and Khan Academy® Accounts?</vt:lpstr>
      <vt:lpstr>When Should I Take the SAT®?</vt:lpstr>
      <vt:lpstr>How Do I Register for the SAT®?</vt:lpstr>
      <vt:lpstr>What Additional Resources Will Help Me Prepare for My Future?</vt:lpstr>
      <vt:lpstr>BigFuture™ – Search Colleges, Scholarships, and Careers</vt:lpstr>
      <vt:lpstr>MyRoad™ Personality Explorer</vt:lpstr>
      <vt:lpstr>Student Search Service®</vt:lpstr>
    </vt:vector>
  </TitlesOfParts>
  <Company>The College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Your PSAT/NMSQT Scores to Increase College Readiness Presentation | SAT Suite of Assessments – The College Board</dc:title>
  <dc:subject>A presentation for students on accessing PSAT/NMSQT scores online, understanding the score reports, and using scores to increase their college readiness.</dc:subject>
  <dc:creator>kfoley;The College Board;SAT Suite of Assessments;PSAT/NMSQT@collegeboard.org</dc:creator>
  <cp:lastModifiedBy>Christina I. Waugh</cp:lastModifiedBy>
  <cp:revision>521</cp:revision>
  <cp:lastPrinted>2015-11-17T15:28:09Z</cp:lastPrinted>
  <dcterms:created xsi:type="dcterms:W3CDTF">2012-09-18T19:35:30Z</dcterms:created>
  <dcterms:modified xsi:type="dcterms:W3CDTF">2017-01-09T14:39:44Z</dcterms:modified>
</cp:coreProperties>
</file>