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70" r:id="rId2"/>
    <p:sldId id="284" r:id="rId3"/>
    <p:sldId id="286" r:id="rId4"/>
    <p:sldId id="259" r:id="rId5"/>
    <p:sldId id="283" r:id="rId6"/>
    <p:sldId id="273" r:id="rId7"/>
    <p:sldId id="272" r:id="rId8"/>
    <p:sldId id="285"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F880A35-ED93-9143-BDFB-BAAFE26188B8}">
          <p14:sldIdLst>
            <p14:sldId id="270"/>
            <p14:sldId id="284"/>
            <p14:sldId id="286"/>
            <p14:sldId id="259"/>
            <p14:sldId id="283"/>
            <p14:sldId id="273"/>
            <p14:sldId id="272"/>
            <p14:sldId id="285"/>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ie Fredrickson" initials="KF"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A4"/>
    <a:srgbClr val="7F7F7F"/>
    <a:srgbClr val="FF9012"/>
    <a:srgbClr val="484848"/>
    <a:srgbClr val="D7D7D7"/>
    <a:srgbClr val="E1E1E1"/>
    <a:srgbClr val="808080"/>
    <a:srgbClr val="3C3C3C"/>
    <a:srgbClr val="0092D2"/>
    <a:srgbClr val="3D3D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42" autoAdjust="0"/>
    <p:restoredTop sz="76890" autoAdjust="0"/>
  </p:normalViewPr>
  <p:slideViewPr>
    <p:cSldViewPr snapToGrid="0" snapToObjects="1">
      <p:cViewPr>
        <p:scale>
          <a:sx n="125" d="100"/>
          <a:sy n="125" d="100"/>
        </p:scale>
        <p:origin x="474" y="1860"/>
      </p:cViewPr>
      <p:guideLst>
        <p:guide orient="horz" pos="2160"/>
        <p:guide pos="2880"/>
      </p:guideLst>
    </p:cSldViewPr>
  </p:slideViewPr>
  <p:notesTextViewPr>
    <p:cViewPr>
      <p:scale>
        <a:sx n="100" d="100"/>
        <a:sy n="100" d="100"/>
      </p:scale>
      <p:origin x="0" y="0"/>
    </p:cViewPr>
  </p:notesTextViewPr>
  <p:sorterViewPr>
    <p:cViewPr>
      <p:scale>
        <a:sx n="210" d="100"/>
        <a:sy n="2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2043DE-3B4D-4049-A275-966A4CB46713}" type="datetimeFigureOut">
              <a:rPr lang="en-US" smtClean="0"/>
              <a:t>1/26/2017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6C5B36-7B5F-9142-88D1-B27A41B1C23F}" type="slidenum">
              <a:rPr lang="en-US" smtClean="0"/>
              <a:t>‹#›</a:t>
            </a:fld>
            <a:endParaRPr lang="en-US"/>
          </a:p>
        </p:txBody>
      </p:sp>
    </p:spTree>
    <p:extLst>
      <p:ext uri="{BB962C8B-B14F-4D97-AF65-F5344CB8AC3E}">
        <p14:creationId xmlns:p14="http://schemas.microsoft.com/office/powerpoint/2010/main" val="23874648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C0AA2A-2E8B-DF46-9CB3-4179D84AF021}" type="datetimeFigureOut">
              <a:rPr lang="en-US" smtClean="0"/>
              <a:t>1/26/2017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ED9B4B-AEB6-FF4F-A240-FC8FDE303F3B}" type="slidenum">
              <a:rPr lang="en-US" smtClean="0"/>
              <a:t>‹#›</a:t>
            </a:fld>
            <a:endParaRPr lang="en-US"/>
          </a:p>
        </p:txBody>
      </p:sp>
    </p:spTree>
    <p:extLst>
      <p:ext uri="{BB962C8B-B14F-4D97-AF65-F5344CB8AC3E}">
        <p14:creationId xmlns:p14="http://schemas.microsoft.com/office/powerpoint/2010/main" val="28291275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ED9B4B-AEB6-FF4F-A240-FC8FDE303F3B}" type="slidenum">
              <a:rPr lang="en-US" smtClean="0"/>
              <a:t>1</a:t>
            </a:fld>
            <a:endParaRPr lang="en-US"/>
          </a:p>
        </p:txBody>
      </p:sp>
    </p:spTree>
    <p:extLst>
      <p:ext uri="{BB962C8B-B14F-4D97-AF65-F5344CB8AC3E}">
        <p14:creationId xmlns:p14="http://schemas.microsoft.com/office/powerpoint/2010/main" val="3650489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Alternate text for screen shot:</a:t>
            </a:r>
          </a:p>
          <a:p>
            <a:endParaRPr lang="en-US" dirty="0" smtClean="0"/>
          </a:p>
          <a:p>
            <a:r>
              <a:rPr lang="en-US" dirty="0" smtClean="0"/>
              <a:t>A screen shot is titled:</a:t>
            </a:r>
            <a:r>
              <a:rPr lang="en-US" baseline="0" dirty="0" smtClean="0"/>
              <a:t> Official SAT Practice  NEW!  A subhead reads For the first time ever.  For you.  For free.  There are four bullet points: Get to know the redesigned SAT (March 2016); See personalized practice recommendations; Stay on top of important SAT dates and news; Practice anytime, anywhere, at no cost.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CED9B4B-AEB6-FF4F-A240-FC8FDE303F3B}" type="slidenum">
              <a:rPr lang="en-US" smtClean="0"/>
              <a:t>3</a:t>
            </a:fld>
            <a:endParaRPr lang="en-US"/>
          </a:p>
        </p:txBody>
      </p:sp>
    </p:spTree>
    <p:extLst>
      <p:ext uri="{BB962C8B-B14F-4D97-AF65-F5344CB8AC3E}">
        <p14:creationId xmlns:p14="http://schemas.microsoft.com/office/powerpoint/2010/main" val="1003151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screen shot shows that users may sign in with Gmail</a:t>
            </a:r>
            <a:r>
              <a:rPr lang="en-US" baseline="0" dirty="0" smtClean="0"/>
              <a:t> or Facebook.  A fillable form is titled Start learning on Khan Academy.  It requires users to enter first name, last name, email and a birthdate.  When complete to click the green sign up button.</a:t>
            </a:r>
            <a:endParaRPr lang="en-US" dirty="0"/>
          </a:p>
        </p:txBody>
      </p:sp>
      <p:sp>
        <p:nvSpPr>
          <p:cNvPr id="4" name="Slide Number Placeholder 3"/>
          <p:cNvSpPr>
            <a:spLocks noGrp="1"/>
          </p:cNvSpPr>
          <p:nvPr>
            <p:ph type="sldNum" sz="quarter" idx="10"/>
          </p:nvPr>
        </p:nvSpPr>
        <p:spPr/>
        <p:txBody>
          <a:bodyPr/>
          <a:lstStyle/>
          <a:p>
            <a:fld id="{CCED9B4B-AEB6-FF4F-A240-FC8FDE303F3B}" type="slidenum">
              <a:rPr lang="en-US" smtClean="0"/>
              <a:t>4</a:t>
            </a:fld>
            <a:endParaRPr lang="en-US"/>
          </a:p>
        </p:txBody>
      </p:sp>
    </p:spTree>
    <p:extLst>
      <p:ext uri="{BB962C8B-B14F-4D97-AF65-F5344CB8AC3E}">
        <p14:creationId xmlns:p14="http://schemas.microsoft.com/office/powerpoint/2010/main" val="3689811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screen grab is titled:</a:t>
            </a:r>
            <a:r>
              <a:rPr lang="en-US" baseline="0" dirty="0" smtClean="0"/>
              <a:t> Welcome to Official SAT Practice  Khan Academy.  Type reads:  We’d love to start by practicing what you missed on the PSAT.  To make this happen we’ll have you sign in to the CollegBoard.org and send your PSAT results to Khan Academy.  Doing this will enable you to skip our diagnostic quizzes.  We will also receive updates about the date of your upcoming SAT.  If you haven’t taken the PSAT yet, no worries, let’s take your first diagnostic quiz.  There are two options: A Sign in to CollegeBoard.org and send your PSAT results to Khan Academy or B Take your first diagnostic quiz.</a:t>
            </a:r>
            <a:endParaRPr lang="en-US" dirty="0"/>
          </a:p>
        </p:txBody>
      </p:sp>
      <p:sp>
        <p:nvSpPr>
          <p:cNvPr id="4" name="Slide Number Placeholder 3"/>
          <p:cNvSpPr>
            <a:spLocks noGrp="1"/>
          </p:cNvSpPr>
          <p:nvPr>
            <p:ph type="sldNum" sz="quarter" idx="10"/>
          </p:nvPr>
        </p:nvSpPr>
        <p:spPr/>
        <p:txBody>
          <a:bodyPr/>
          <a:lstStyle/>
          <a:p>
            <a:fld id="{CCED9B4B-AEB6-FF4F-A240-FC8FDE303F3B}" type="slidenum">
              <a:rPr lang="en-US" smtClean="0"/>
              <a:t>5</a:t>
            </a:fld>
            <a:endParaRPr lang="en-US"/>
          </a:p>
        </p:txBody>
      </p:sp>
    </p:spTree>
    <p:extLst>
      <p:ext uri="{BB962C8B-B14F-4D97-AF65-F5344CB8AC3E}">
        <p14:creationId xmlns:p14="http://schemas.microsoft.com/office/powerpoint/2010/main" val="344302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screen shot shows to fillable boxes a user must fill in to create a College</a:t>
            </a:r>
            <a:r>
              <a:rPr lang="en-US" baseline="0" dirty="0" smtClean="0"/>
              <a:t> Board Account:  username and password.  A remember me box may be clicked.  A side note advises Students can register for exams, get test scores, find colleges, learn about financial aid and more.  Education professionals can access tools and services designed to support their work, including online reports, test ordering, recruitment support, financial aid solutions and  more.</a:t>
            </a:r>
            <a:endParaRPr lang="en-US" dirty="0"/>
          </a:p>
        </p:txBody>
      </p:sp>
      <p:sp>
        <p:nvSpPr>
          <p:cNvPr id="4" name="Slide Number Placeholder 3"/>
          <p:cNvSpPr>
            <a:spLocks noGrp="1"/>
          </p:cNvSpPr>
          <p:nvPr>
            <p:ph type="sldNum" sz="quarter" idx="10"/>
          </p:nvPr>
        </p:nvSpPr>
        <p:spPr/>
        <p:txBody>
          <a:bodyPr/>
          <a:lstStyle/>
          <a:p>
            <a:fld id="{CCED9B4B-AEB6-FF4F-A240-FC8FDE303F3B}" type="slidenum">
              <a:rPr lang="en-US" smtClean="0"/>
              <a:t>6</a:t>
            </a:fld>
            <a:endParaRPr lang="en-US"/>
          </a:p>
        </p:txBody>
      </p:sp>
    </p:spTree>
    <p:extLst>
      <p:ext uri="{BB962C8B-B14F-4D97-AF65-F5344CB8AC3E}">
        <p14:creationId xmlns:p14="http://schemas.microsoft.com/office/powerpoint/2010/main" val="3163327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screen shot is titled Request for Approval:</a:t>
            </a:r>
            <a:r>
              <a:rPr lang="en-US" baseline="0" dirty="0" smtClean="0"/>
              <a:t>  Khan Academy is requesting permission for the following: Press send below to give College Board permission to send your test results to Khan Academy so that Khan Academy can personalize your practice recommendations based on how you did.  And once you’re registered for the SAT College Board will also send Khan Academy your upcoming test dates so they can update your practice schedule.  You can remove permission at any time.  A green send button is highlighted.  Below is a step titled Revoke Permission.  Clicking on the blue button labeled Revoke will do so.</a:t>
            </a:r>
            <a:endParaRPr lang="en-US" dirty="0"/>
          </a:p>
        </p:txBody>
      </p:sp>
      <p:sp>
        <p:nvSpPr>
          <p:cNvPr id="4" name="Slide Number Placeholder 3"/>
          <p:cNvSpPr>
            <a:spLocks noGrp="1"/>
          </p:cNvSpPr>
          <p:nvPr>
            <p:ph type="sldNum" sz="quarter" idx="10"/>
          </p:nvPr>
        </p:nvSpPr>
        <p:spPr/>
        <p:txBody>
          <a:bodyPr/>
          <a:lstStyle/>
          <a:p>
            <a:fld id="{CCED9B4B-AEB6-FF4F-A240-FC8FDE303F3B}" type="slidenum">
              <a:rPr lang="en-US" smtClean="0"/>
              <a:t>7</a:t>
            </a:fld>
            <a:endParaRPr lang="en-US"/>
          </a:p>
        </p:txBody>
      </p:sp>
    </p:spTree>
    <p:extLst>
      <p:ext uri="{BB962C8B-B14F-4D97-AF65-F5344CB8AC3E}">
        <p14:creationId xmlns:p14="http://schemas.microsoft.com/office/powerpoint/2010/main" val="3292074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screen grab is titled Today’s Goal:  Practice your skills.  Users</a:t>
            </a:r>
            <a:r>
              <a:rPr lang="en-US" baseline="0" dirty="0" smtClean="0"/>
              <a:t> may click on Reading &amp; Writing or Practice Math to begin their practice.  A sample combined score </a:t>
            </a:r>
            <a:r>
              <a:rPr lang="en-US" baseline="0" smtClean="0"/>
              <a:t>of 1080 </a:t>
            </a:r>
            <a:r>
              <a:rPr lang="en-US" baseline="0" dirty="0" smtClean="0"/>
              <a:t>is shown</a:t>
            </a:r>
            <a:r>
              <a:rPr lang="en-US" baseline="0" smtClean="0"/>
              <a:t>: 500 </a:t>
            </a:r>
            <a:r>
              <a:rPr lang="en-US" baseline="0" dirty="0" smtClean="0"/>
              <a:t>for math</a:t>
            </a:r>
            <a:r>
              <a:rPr lang="en-US" baseline="0" smtClean="0"/>
              <a:t>; 580 </a:t>
            </a:r>
            <a:r>
              <a:rPr lang="en-US" baseline="0" dirty="0" smtClean="0"/>
              <a:t>for reading and writing.  A section called current skill levels is shown as is frequently asked questions. </a:t>
            </a:r>
            <a:endParaRPr lang="en-US" dirty="0"/>
          </a:p>
        </p:txBody>
      </p:sp>
      <p:sp>
        <p:nvSpPr>
          <p:cNvPr id="4" name="Slide Number Placeholder 3"/>
          <p:cNvSpPr>
            <a:spLocks noGrp="1"/>
          </p:cNvSpPr>
          <p:nvPr>
            <p:ph type="sldNum" sz="quarter" idx="10"/>
          </p:nvPr>
        </p:nvSpPr>
        <p:spPr/>
        <p:txBody>
          <a:bodyPr/>
          <a:lstStyle/>
          <a:p>
            <a:fld id="{CCED9B4B-AEB6-FF4F-A240-FC8FDE303F3B}" type="slidenum">
              <a:rPr lang="en-US" smtClean="0"/>
              <a:t>8</a:t>
            </a:fld>
            <a:endParaRPr lang="en-US"/>
          </a:p>
        </p:txBody>
      </p:sp>
    </p:spTree>
    <p:extLst>
      <p:ext uri="{BB962C8B-B14F-4D97-AF65-F5344CB8AC3E}">
        <p14:creationId xmlns:p14="http://schemas.microsoft.com/office/powerpoint/2010/main" val="26216723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Title">
    <p:spTree>
      <p:nvGrpSpPr>
        <p:cNvPr id="1" name=""/>
        <p:cNvGrpSpPr/>
        <p:nvPr/>
      </p:nvGrpSpPr>
      <p:grpSpPr>
        <a:xfrm>
          <a:off x="0" y="0"/>
          <a:ext cx="0" cy="0"/>
          <a:chOff x="0" y="0"/>
          <a:chExt cx="0" cy="0"/>
        </a:xfrm>
      </p:grpSpPr>
      <p:pic>
        <p:nvPicPr>
          <p:cNvPr id="18" name="Picture 17" descr="LowOpac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0479" cy="6864480"/>
          </a:xfrm>
          <a:prstGeom prst="rect">
            <a:avLst/>
          </a:prstGeom>
        </p:spPr>
      </p:pic>
      <p:sp>
        <p:nvSpPr>
          <p:cNvPr id="5" name="Title 4"/>
          <p:cNvSpPr>
            <a:spLocks noGrp="1"/>
          </p:cNvSpPr>
          <p:nvPr>
            <p:ph type="title"/>
          </p:nvPr>
        </p:nvSpPr>
        <p:spPr>
          <a:xfrm>
            <a:off x="1662772" y="2265070"/>
            <a:ext cx="6015775" cy="1159885"/>
          </a:xfrm>
          <a:prstGeom prst="rect">
            <a:avLst/>
          </a:prstGeom>
        </p:spPr>
        <p:txBody>
          <a:bodyPr anchor="b" anchorCtr="0">
            <a:normAutofit/>
          </a:bodyPr>
          <a:lstStyle>
            <a:lvl1pPr algn="l">
              <a:lnSpc>
                <a:spcPts val="3700"/>
              </a:lnSpc>
              <a:defRPr sz="3600" b="1" i="0">
                <a:solidFill>
                  <a:schemeClr val="bg1"/>
                </a:solidFill>
                <a:latin typeface="Arial"/>
                <a:cs typeface="Arial"/>
              </a:defRPr>
            </a:lvl1pPr>
          </a:lstStyle>
          <a:p>
            <a:r>
              <a:rPr lang="en-US" dirty="0" smtClean="0"/>
              <a:t>Click to edit Master title style</a:t>
            </a:r>
            <a:endParaRPr lang="en-US" dirty="0"/>
          </a:p>
        </p:txBody>
      </p:sp>
      <p:sp>
        <p:nvSpPr>
          <p:cNvPr id="9" name="Text Placeholder 8"/>
          <p:cNvSpPr>
            <a:spLocks noGrp="1"/>
          </p:cNvSpPr>
          <p:nvPr>
            <p:ph type="body" sz="quarter" idx="10"/>
          </p:nvPr>
        </p:nvSpPr>
        <p:spPr>
          <a:xfrm>
            <a:off x="1674089" y="3651666"/>
            <a:ext cx="6016504" cy="550862"/>
          </a:xfrm>
          <a:prstGeom prst="rect">
            <a:avLst/>
          </a:prstGeom>
        </p:spPr>
        <p:txBody>
          <a:bodyPr>
            <a:normAutofit/>
          </a:bodyPr>
          <a:lstStyle>
            <a:lvl1pPr marL="0" indent="0">
              <a:buFontTx/>
              <a:buNone/>
              <a:defRPr sz="2600">
                <a:solidFill>
                  <a:schemeClr val="bg1"/>
                </a:solidFill>
                <a:latin typeface="Arial"/>
                <a:cs typeface="Arial"/>
              </a:defRPr>
            </a:lvl1pPr>
          </a:lstStyle>
          <a:p>
            <a:pPr lvl="0"/>
            <a:r>
              <a:rPr lang="en-US" dirty="0" smtClean="0"/>
              <a:t>Click to edit Master</a:t>
            </a:r>
            <a:endParaRPr lang="en-US" dirty="0"/>
          </a:p>
        </p:txBody>
      </p:sp>
      <p:pic>
        <p:nvPicPr>
          <p:cNvPr id="14" name="Picture 13" descr="collegeboard_logo_K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39887" y="6245180"/>
            <a:ext cx="1703674" cy="292101"/>
          </a:xfrm>
          <a:prstGeom prst="rect">
            <a:avLst/>
          </a:prstGeom>
        </p:spPr>
      </p:pic>
    </p:spTree>
    <p:extLst>
      <p:ext uri="{BB962C8B-B14F-4D97-AF65-F5344CB8AC3E}">
        <p14:creationId xmlns:p14="http://schemas.microsoft.com/office/powerpoint/2010/main" val="32492990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ubleChartLayout">
    <p:spTree>
      <p:nvGrpSpPr>
        <p:cNvPr id="1" name=""/>
        <p:cNvGrpSpPr/>
        <p:nvPr/>
      </p:nvGrpSpPr>
      <p:grpSpPr>
        <a:xfrm>
          <a:off x="0" y="0"/>
          <a:ext cx="0" cy="0"/>
          <a:chOff x="0" y="0"/>
          <a:chExt cx="0" cy="0"/>
        </a:xfrm>
      </p:grpSpPr>
      <p:pic>
        <p:nvPicPr>
          <p:cNvPr id="16" name="Picture 15"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11" name="Content Placeholder 3"/>
          <p:cNvSpPr>
            <a:spLocks noGrp="1"/>
          </p:cNvSpPr>
          <p:nvPr>
            <p:ph sz="half" idx="2"/>
          </p:nvPr>
        </p:nvSpPr>
        <p:spPr>
          <a:xfrm>
            <a:off x="603168" y="1982178"/>
            <a:ext cx="3697654" cy="372208"/>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3" name="Chart Placeholder 2"/>
          <p:cNvSpPr>
            <a:spLocks noGrp="1"/>
          </p:cNvSpPr>
          <p:nvPr>
            <p:ph type="chart" sz="quarter" idx="13"/>
          </p:nvPr>
        </p:nvSpPr>
        <p:spPr>
          <a:xfrm>
            <a:off x="603168" y="2935654"/>
            <a:ext cx="3697654" cy="3022600"/>
          </a:xfrm>
          <a:prstGeom prst="rect">
            <a:avLst/>
          </a:prstGeom>
        </p:spPr>
        <p:txBody>
          <a:bodyPr vert="horz"/>
          <a:lstStyle>
            <a:lvl1pPr marL="0" indent="0">
              <a:buFontTx/>
              <a:buNone/>
              <a:defRPr sz="2000">
                <a:solidFill>
                  <a:srgbClr val="7F7F7F"/>
                </a:solidFill>
                <a:latin typeface="Arial"/>
                <a:cs typeface="Arial"/>
              </a:defRPr>
            </a:lvl1pPr>
          </a:lstStyle>
          <a:p>
            <a:endParaRPr lang="en-US" dirty="0"/>
          </a:p>
        </p:txBody>
      </p:sp>
      <p:sp>
        <p:nvSpPr>
          <p:cNvPr id="10" name="Chart Placeholder 2"/>
          <p:cNvSpPr>
            <a:spLocks noGrp="1"/>
          </p:cNvSpPr>
          <p:nvPr>
            <p:ph type="chart" sz="quarter" idx="14"/>
          </p:nvPr>
        </p:nvSpPr>
        <p:spPr>
          <a:xfrm>
            <a:off x="4798646" y="2935654"/>
            <a:ext cx="3570654" cy="3022600"/>
          </a:xfrm>
          <a:prstGeom prst="rect">
            <a:avLst/>
          </a:prstGeom>
        </p:spPr>
        <p:txBody>
          <a:bodyPr vert="horz"/>
          <a:lstStyle>
            <a:lvl1pPr marL="0" indent="0">
              <a:buFontTx/>
              <a:buNone/>
              <a:defRPr sz="2000">
                <a:solidFill>
                  <a:srgbClr val="7F7F7F"/>
                </a:solidFill>
                <a:latin typeface="Arial"/>
                <a:cs typeface="Arial"/>
              </a:defRPr>
            </a:lvl1pPr>
          </a:lstStyle>
          <a:p>
            <a:endParaRPr lang="en-US" dirty="0"/>
          </a:p>
        </p:txBody>
      </p:sp>
      <p:sp>
        <p:nvSpPr>
          <p:cNvPr id="12" name="Content Placeholder 3"/>
          <p:cNvSpPr>
            <a:spLocks noGrp="1"/>
          </p:cNvSpPr>
          <p:nvPr>
            <p:ph sz="half" idx="15"/>
          </p:nvPr>
        </p:nvSpPr>
        <p:spPr>
          <a:xfrm>
            <a:off x="4798646" y="1982178"/>
            <a:ext cx="3570654" cy="372208"/>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13" name="Content Placeholder 3"/>
          <p:cNvSpPr>
            <a:spLocks noGrp="1"/>
          </p:cNvSpPr>
          <p:nvPr>
            <p:ph sz="half" idx="16"/>
          </p:nvPr>
        </p:nvSpPr>
        <p:spPr>
          <a:xfrm>
            <a:off x="603168" y="2451101"/>
            <a:ext cx="3697654" cy="372208"/>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14" name="Content Placeholder 3"/>
          <p:cNvSpPr>
            <a:spLocks noGrp="1"/>
          </p:cNvSpPr>
          <p:nvPr>
            <p:ph sz="half" idx="17"/>
          </p:nvPr>
        </p:nvSpPr>
        <p:spPr>
          <a:xfrm>
            <a:off x="4798646" y="2451101"/>
            <a:ext cx="3570654" cy="372208"/>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pic>
        <p:nvPicPr>
          <p:cNvPr id="26" name="Picture 25"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cxnSp>
        <p:nvCxnSpPr>
          <p:cNvPr id="27" name="Straight Connector 26"/>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8"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i="0">
                <a:solidFill>
                  <a:srgbClr val="0065A4"/>
                </a:solidFill>
                <a:latin typeface="Arial"/>
                <a:cs typeface="Arial"/>
              </a:defRPr>
            </a:lvl1pPr>
          </a:lstStyle>
          <a:p>
            <a:endParaRPr lang="en-US" dirty="0"/>
          </a:p>
        </p:txBody>
      </p:sp>
      <p:sp>
        <p:nvSpPr>
          <p:cNvPr id="17"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32898038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Layout">
    <p:spTree>
      <p:nvGrpSpPr>
        <p:cNvPr id="1" name=""/>
        <p:cNvGrpSpPr/>
        <p:nvPr/>
      </p:nvGrpSpPr>
      <p:grpSpPr>
        <a:xfrm>
          <a:off x="0" y="0"/>
          <a:ext cx="0" cy="0"/>
          <a:chOff x="0" y="0"/>
          <a:chExt cx="0" cy="0"/>
        </a:xfrm>
      </p:grpSpPr>
      <p:pic>
        <p:nvPicPr>
          <p:cNvPr id="9" name="Picture 8"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4" name="Table Placeholder 3"/>
          <p:cNvSpPr>
            <a:spLocks noGrp="1"/>
          </p:cNvSpPr>
          <p:nvPr>
            <p:ph type="tbl" sz="quarter" idx="13"/>
          </p:nvPr>
        </p:nvSpPr>
        <p:spPr>
          <a:xfrm>
            <a:off x="603168" y="1762652"/>
            <a:ext cx="7670800" cy="3942675"/>
          </a:xfrm>
          <a:prstGeom prst="rect">
            <a:avLst/>
          </a:prstGeom>
        </p:spPr>
        <p:txBody>
          <a:bodyPr vert="horz"/>
          <a:lstStyle>
            <a:lvl1pPr marL="0" indent="0">
              <a:buFontTx/>
              <a:buNone/>
              <a:defRPr sz="2000">
                <a:solidFill>
                  <a:srgbClr val="808080"/>
                </a:solidFill>
                <a:latin typeface="Arial"/>
              </a:defRPr>
            </a:lvl1pPr>
          </a:lstStyle>
          <a:p>
            <a:endParaRPr lang="en-US" dirty="0"/>
          </a:p>
        </p:txBody>
      </p:sp>
      <p:pic>
        <p:nvPicPr>
          <p:cNvPr id="10" name="Picture 9"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cxnSp>
        <p:nvCxnSpPr>
          <p:cNvPr id="12" name="Straight Connector 11"/>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i="0">
                <a:solidFill>
                  <a:srgbClr val="0065A4"/>
                </a:solidFill>
                <a:latin typeface="Arial"/>
                <a:cs typeface="Arial"/>
              </a:defRPr>
            </a:lvl1pPr>
          </a:lstStyle>
          <a:p>
            <a:endParaRPr lang="en-US" dirty="0"/>
          </a:p>
        </p:txBody>
      </p:sp>
      <p:sp>
        <p:nvSpPr>
          <p:cNvPr id="11"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16059647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Title">
    <p:spTree>
      <p:nvGrpSpPr>
        <p:cNvPr id="1" name=""/>
        <p:cNvGrpSpPr/>
        <p:nvPr/>
      </p:nvGrpSpPr>
      <p:grpSpPr>
        <a:xfrm>
          <a:off x="0" y="0"/>
          <a:ext cx="0" cy="0"/>
          <a:chOff x="0" y="0"/>
          <a:chExt cx="0" cy="0"/>
        </a:xfrm>
      </p:grpSpPr>
      <p:pic>
        <p:nvPicPr>
          <p:cNvPr id="5" name="Picture 4"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19" name="Content Placeholder 3"/>
          <p:cNvSpPr>
            <a:spLocks noGrp="1"/>
          </p:cNvSpPr>
          <p:nvPr>
            <p:ph sz="half" idx="2"/>
          </p:nvPr>
        </p:nvSpPr>
        <p:spPr>
          <a:xfrm>
            <a:off x="603169" y="1964968"/>
            <a:ext cx="7766131" cy="4132946"/>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2" name="Picture 21"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sp>
        <p:nvSpPr>
          <p:cNvPr id="28"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
        <p:nvSpPr>
          <p:cNvPr id="9"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cxnSp>
        <p:nvCxnSpPr>
          <p:cNvPr id="4" name="Straight Connector 3"/>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21130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ubtitle">
    <p:spTree>
      <p:nvGrpSpPr>
        <p:cNvPr id="1" name=""/>
        <p:cNvGrpSpPr/>
        <p:nvPr/>
      </p:nvGrpSpPr>
      <p:grpSpPr>
        <a:xfrm>
          <a:off x="0" y="0"/>
          <a:ext cx="0" cy="0"/>
          <a:chOff x="0" y="0"/>
          <a:chExt cx="0" cy="0"/>
        </a:xfrm>
      </p:grpSpPr>
      <p:pic>
        <p:nvPicPr>
          <p:cNvPr id="11" name="Picture 10"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17" name="TextBox 16"/>
          <p:cNvSpPr txBox="1"/>
          <p:nvPr userDrawn="1"/>
        </p:nvSpPr>
        <p:spPr>
          <a:xfrm>
            <a:off x="-1562485" y="3024909"/>
            <a:ext cx="914400" cy="914400"/>
          </a:xfrm>
          <a:prstGeom prst="rect">
            <a:avLst/>
          </a:prstGeom>
          <a:ln>
            <a:noFill/>
          </a:ln>
        </p:spPr>
        <p:txBody>
          <a:bodyPr vert="horz" wrap="none" lIns="91440" tIns="45720" rIns="91440" bIns="45720" rtlCol="0" anchor="t" anchorCtr="0">
            <a:normAutofit/>
          </a:bodyPr>
          <a:lstStyle/>
          <a:p>
            <a:endParaRPr lang="en-US" sz="1400" dirty="0" smtClean="0">
              <a:solidFill>
                <a:schemeClr val="tx1">
                  <a:lumMod val="85000"/>
                  <a:lumOff val="15000"/>
                </a:schemeClr>
              </a:solidFill>
            </a:endParaRPr>
          </a:p>
        </p:txBody>
      </p:sp>
      <p:sp>
        <p:nvSpPr>
          <p:cNvPr id="19" name="Content Placeholder 3"/>
          <p:cNvSpPr>
            <a:spLocks noGrp="1"/>
          </p:cNvSpPr>
          <p:nvPr>
            <p:ph sz="half" idx="2"/>
          </p:nvPr>
        </p:nvSpPr>
        <p:spPr>
          <a:xfrm>
            <a:off x="603169" y="2387600"/>
            <a:ext cx="7766131" cy="3644383"/>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quarter" idx="10"/>
          </p:nvPr>
        </p:nvSpPr>
        <p:spPr>
          <a:xfrm>
            <a:off x="603250" y="1663700"/>
            <a:ext cx="7766050" cy="558800"/>
          </a:xfrm>
          <a:prstGeom prst="rect">
            <a:avLst/>
          </a:prstGeom>
        </p:spPr>
        <p:txBody>
          <a:bodyPr vert="horz" anchor="ctr" anchorCtr="0"/>
          <a:lstStyle>
            <a:lvl1pPr marL="0" indent="0">
              <a:buFontTx/>
              <a:buNone/>
              <a:defRPr sz="2100">
                <a:solidFill>
                  <a:srgbClr val="FF9012"/>
                </a:solidFill>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pic>
        <p:nvPicPr>
          <p:cNvPr id="12" name="Picture 11"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cxnSp>
        <p:nvCxnSpPr>
          <p:cNvPr id="15" name="Straight Connector 14"/>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18"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15668349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ubtitleTwoLines">
    <p:spTree>
      <p:nvGrpSpPr>
        <p:cNvPr id="1" name=""/>
        <p:cNvGrpSpPr/>
        <p:nvPr/>
      </p:nvGrpSpPr>
      <p:grpSpPr>
        <a:xfrm>
          <a:off x="0" y="0"/>
          <a:ext cx="0" cy="0"/>
          <a:chOff x="0" y="0"/>
          <a:chExt cx="0" cy="0"/>
        </a:xfrm>
      </p:grpSpPr>
      <p:pic>
        <p:nvPicPr>
          <p:cNvPr id="11" name="Picture 10"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17" name="TextBox 16"/>
          <p:cNvSpPr txBox="1"/>
          <p:nvPr userDrawn="1"/>
        </p:nvSpPr>
        <p:spPr>
          <a:xfrm>
            <a:off x="-1562485" y="3024909"/>
            <a:ext cx="914400" cy="914400"/>
          </a:xfrm>
          <a:prstGeom prst="rect">
            <a:avLst/>
          </a:prstGeom>
          <a:ln>
            <a:noFill/>
          </a:ln>
        </p:spPr>
        <p:txBody>
          <a:bodyPr vert="horz" wrap="none" lIns="91440" tIns="45720" rIns="91440" bIns="45720" rtlCol="0" anchor="t" anchorCtr="0">
            <a:normAutofit/>
          </a:bodyPr>
          <a:lstStyle/>
          <a:p>
            <a:endParaRPr lang="en-US" sz="1400" dirty="0" smtClean="0">
              <a:solidFill>
                <a:schemeClr val="tx1">
                  <a:lumMod val="85000"/>
                  <a:lumOff val="15000"/>
                </a:schemeClr>
              </a:solidFill>
            </a:endParaRPr>
          </a:p>
        </p:txBody>
      </p:sp>
      <p:sp>
        <p:nvSpPr>
          <p:cNvPr id="19" name="Content Placeholder 3"/>
          <p:cNvSpPr>
            <a:spLocks noGrp="1"/>
          </p:cNvSpPr>
          <p:nvPr>
            <p:ph sz="half" idx="2"/>
          </p:nvPr>
        </p:nvSpPr>
        <p:spPr>
          <a:xfrm>
            <a:off x="603169" y="2628900"/>
            <a:ext cx="7766131" cy="3403083"/>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14"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cxnSp>
        <p:nvCxnSpPr>
          <p:cNvPr id="20" name="Straight Connector 19"/>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4" name="Text Placeholder 3"/>
          <p:cNvSpPr>
            <a:spLocks noGrp="1"/>
          </p:cNvSpPr>
          <p:nvPr>
            <p:ph type="body" sz="quarter" idx="10"/>
          </p:nvPr>
        </p:nvSpPr>
        <p:spPr>
          <a:xfrm>
            <a:off x="603250" y="1718688"/>
            <a:ext cx="7766050" cy="825500"/>
          </a:xfrm>
          <a:prstGeom prst="rect">
            <a:avLst/>
          </a:prstGeom>
        </p:spPr>
        <p:txBody>
          <a:bodyPr vert="horz" anchor="ctr" anchorCtr="0"/>
          <a:lstStyle>
            <a:lvl1pPr marL="0" indent="0">
              <a:buFontTx/>
              <a:buNone/>
              <a:defRPr sz="2100">
                <a:solidFill>
                  <a:srgbClr val="FF9012"/>
                </a:solidFill>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a:p>
            <a:pPr lvl="0"/>
            <a:r>
              <a:rPr lang="en-US" dirty="0" smtClean="0"/>
              <a:t>2 lines</a:t>
            </a:r>
            <a:endParaRPr lang="en-US" dirty="0"/>
          </a:p>
        </p:txBody>
      </p:sp>
      <p:sp>
        <p:nvSpPr>
          <p:cNvPr id="12"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14"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6241259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2Columns">
    <p:spTree>
      <p:nvGrpSpPr>
        <p:cNvPr id="1" name=""/>
        <p:cNvGrpSpPr/>
        <p:nvPr/>
      </p:nvGrpSpPr>
      <p:grpSpPr>
        <a:xfrm>
          <a:off x="0" y="0"/>
          <a:ext cx="0" cy="0"/>
          <a:chOff x="0" y="0"/>
          <a:chExt cx="0" cy="0"/>
        </a:xfrm>
      </p:grpSpPr>
      <p:pic>
        <p:nvPicPr>
          <p:cNvPr id="11" name="Picture 10"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19" name="Content Placeholder 3"/>
          <p:cNvSpPr>
            <a:spLocks noGrp="1"/>
          </p:cNvSpPr>
          <p:nvPr>
            <p:ph sz="half" idx="2"/>
          </p:nvPr>
        </p:nvSpPr>
        <p:spPr>
          <a:xfrm>
            <a:off x="4584700" y="1939568"/>
            <a:ext cx="3784600" cy="4092415"/>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3"/>
          <p:cNvSpPr>
            <a:spLocks noGrp="1"/>
          </p:cNvSpPr>
          <p:nvPr>
            <p:ph sz="half" idx="10"/>
          </p:nvPr>
        </p:nvSpPr>
        <p:spPr>
          <a:xfrm>
            <a:off x="603168" y="1939568"/>
            <a:ext cx="3791032" cy="4092415"/>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cxnSp>
        <p:nvCxnSpPr>
          <p:cNvPr id="17" name="Straight Connector 16"/>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16"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6241259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2ColumnSubtitle">
    <p:spTree>
      <p:nvGrpSpPr>
        <p:cNvPr id="1" name=""/>
        <p:cNvGrpSpPr/>
        <p:nvPr/>
      </p:nvGrpSpPr>
      <p:grpSpPr>
        <a:xfrm>
          <a:off x="0" y="0"/>
          <a:ext cx="0" cy="0"/>
          <a:chOff x="0" y="0"/>
          <a:chExt cx="0" cy="0"/>
        </a:xfrm>
      </p:grpSpPr>
      <p:pic>
        <p:nvPicPr>
          <p:cNvPr id="18" name="Picture 17"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17" name="TextBox 16"/>
          <p:cNvSpPr txBox="1"/>
          <p:nvPr userDrawn="1"/>
        </p:nvSpPr>
        <p:spPr>
          <a:xfrm>
            <a:off x="-1562485" y="3024909"/>
            <a:ext cx="914400" cy="914400"/>
          </a:xfrm>
          <a:prstGeom prst="rect">
            <a:avLst/>
          </a:prstGeom>
          <a:ln>
            <a:noFill/>
          </a:ln>
        </p:spPr>
        <p:txBody>
          <a:bodyPr vert="horz" wrap="none" lIns="91440" tIns="45720" rIns="91440" bIns="45720" rtlCol="0" anchor="t" anchorCtr="0">
            <a:normAutofit/>
          </a:bodyPr>
          <a:lstStyle/>
          <a:p>
            <a:endParaRPr lang="en-US" sz="1400" dirty="0" smtClean="0">
              <a:solidFill>
                <a:schemeClr val="tx1">
                  <a:lumMod val="85000"/>
                  <a:lumOff val="15000"/>
                </a:schemeClr>
              </a:solidFill>
            </a:endParaRPr>
          </a:p>
        </p:txBody>
      </p:sp>
      <p:sp>
        <p:nvSpPr>
          <p:cNvPr id="4" name="Text Placeholder 3"/>
          <p:cNvSpPr>
            <a:spLocks noGrp="1"/>
          </p:cNvSpPr>
          <p:nvPr>
            <p:ph type="body" sz="quarter" idx="10"/>
          </p:nvPr>
        </p:nvSpPr>
        <p:spPr>
          <a:xfrm>
            <a:off x="603250" y="1734248"/>
            <a:ext cx="3790950" cy="558800"/>
          </a:xfrm>
          <a:prstGeom prst="rect">
            <a:avLst/>
          </a:prstGeom>
        </p:spPr>
        <p:txBody>
          <a:bodyPr vert="horz" anchor="ctr" anchorCtr="0"/>
          <a:lstStyle>
            <a:lvl1pPr marL="0" indent="0">
              <a:buFontTx/>
              <a:buNone/>
              <a:defRPr sz="2100">
                <a:solidFill>
                  <a:srgbClr val="FF9012"/>
                </a:solidFill>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12" name="Text Placeholder 3"/>
          <p:cNvSpPr>
            <a:spLocks noGrp="1"/>
          </p:cNvSpPr>
          <p:nvPr>
            <p:ph type="body" sz="quarter" idx="14"/>
          </p:nvPr>
        </p:nvSpPr>
        <p:spPr>
          <a:xfrm>
            <a:off x="4584700" y="1734248"/>
            <a:ext cx="3803568" cy="558800"/>
          </a:xfrm>
          <a:prstGeom prst="rect">
            <a:avLst/>
          </a:prstGeom>
        </p:spPr>
        <p:txBody>
          <a:bodyPr vert="horz" anchor="ctr" anchorCtr="0"/>
          <a:lstStyle>
            <a:lvl1pPr marL="0" indent="0">
              <a:buFontTx/>
              <a:buNone/>
              <a:defRPr sz="2100">
                <a:solidFill>
                  <a:srgbClr val="FF9012"/>
                </a:solidFill>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15" name="Content Placeholder 3"/>
          <p:cNvSpPr>
            <a:spLocks noGrp="1"/>
          </p:cNvSpPr>
          <p:nvPr>
            <p:ph sz="half" idx="2"/>
          </p:nvPr>
        </p:nvSpPr>
        <p:spPr>
          <a:xfrm>
            <a:off x="4584700" y="2387600"/>
            <a:ext cx="3784600" cy="3644383"/>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3"/>
          <p:cNvSpPr>
            <a:spLocks noGrp="1"/>
          </p:cNvSpPr>
          <p:nvPr>
            <p:ph sz="half" idx="15"/>
          </p:nvPr>
        </p:nvSpPr>
        <p:spPr>
          <a:xfrm>
            <a:off x="603168" y="2387600"/>
            <a:ext cx="3791032" cy="3644383"/>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cxnSp>
        <p:nvCxnSpPr>
          <p:cNvPr id="24" name="Straight Connector 23"/>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9"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21"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1585719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WithPicture">
    <p:spTree>
      <p:nvGrpSpPr>
        <p:cNvPr id="1" name=""/>
        <p:cNvGrpSpPr/>
        <p:nvPr/>
      </p:nvGrpSpPr>
      <p:grpSpPr>
        <a:xfrm>
          <a:off x="0" y="0"/>
          <a:ext cx="0" cy="0"/>
          <a:chOff x="0" y="0"/>
          <a:chExt cx="0" cy="0"/>
        </a:xfrm>
      </p:grpSpPr>
      <p:pic>
        <p:nvPicPr>
          <p:cNvPr id="11" name="Picture 10"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17" name="TextBox 16"/>
          <p:cNvSpPr txBox="1"/>
          <p:nvPr userDrawn="1"/>
        </p:nvSpPr>
        <p:spPr>
          <a:xfrm>
            <a:off x="-1562485" y="3024909"/>
            <a:ext cx="914400" cy="914400"/>
          </a:xfrm>
          <a:prstGeom prst="rect">
            <a:avLst/>
          </a:prstGeom>
          <a:ln>
            <a:noFill/>
          </a:ln>
        </p:spPr>
        <p:txBody>
          <a:bodyPr vert="horz" wrap="none" lIns="91440" tIns="45720" rIns="91440" bIns="45720" rtlCol="0" anchor="t" anchorCtr="0">
            <a:normAutofit/>
          </a:bodyPr>
          <a:lstStyle/>
          <a:p>
            <a:endParaRPr lang="en-US" sz="1400" dirty="0" smtClean="0">
              <a:solidFill>
                <a:schemeClr val="tx1">
                  <a:lumMod val="85000"/>
                  <a:lumOff val="15000"/>
                </a:schemeClr>
              </a:solidFill>
            </a:endParaRPr>
          </a:p>
        </p:txBody>
      </p:sp>
      <p:sp>
        <p:nvSpPr>
          <p:cNvPr id="19" name="Content Placeholder 3"/>
          <p:cNvSpPr>
            <a:spLocks noGrp="1"/>
          </p:cNvSpPr>
          <p:nvPr>
            <p:ph sz="half" idx="2"/>
          </p:nvPr>
        </p:nvSpPr>
        <p:spPr>
          <a:xfrm>
            <a:off x="4584700" y="1939568"/>
            <a:ext cx="3784600" cy="4092415"/>
          </a:xfrm>
          <a:prstGeom prst="rect">
            <a:avLst/>
          </a:prstGeom>
        </p:spPr>
        <p:txBody>
          <a:bodyPr>
            <a:normAutofit/>
          </a:bodyPr>
          <a:lstStyle>
            <a:lvl1pPr marL="285750" indent="-285750">
              <a:spcBef>
                <a:spcPts val="1600"/>
              </a:spcBef>
              <a:buClr>
                <a:srgbClr val="0065A4"/>
              </a:buClr>
              <a:buSzPct val="80000"/>
              <a:buFont typeface="Lucida Grande"/>
              <a:buChar char="►"/>
              <a:defRPr sz="1600">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Picture Placeholder 2"/>
          <p:cNvSpPr>
            <a:spLocks noGrp="1"/>
          </p:cNvSpPr>
          <p:nvPr>
            <p:ph type="pic" idx="1"/>
          </p:nvPr>
        </p:nvSpPr>
        <p:spPr>
          <a:xfrm>
            <a:off x="698500" y="1933058"/>
            <a:ext cx="3695700" cy="4114800"/>
          </a:xfrm>
          <a:prstGeom prst="rect">
            <a:avLst/>
          </a:prstGeom>
        </p:spPr>
        <p:txBody>
          <a:bodyPr/>
          <a:lstStyle>
            <a:lvl1pPr marL="0" indent="0">
              <a:buNone/>
              <a:defRPr sz="2000">
                <a:solidFill>
                  <a:schemeClr val="bg1">
                    <a:lumMod val="75000"/>
                  </a:schemeClr>
                </a:solidFill>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4" name="Picture 13"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cxnSp>
        <p:nvCxnSpPr>
          <p:cNvPr id="18" name="Straight Connector 17"/>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20"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8738814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Layout">
    <p:spTree>
      <p:nvGrpSpPr>
        <p:cNvPr id="1" name=""/>
        <p:cNvGrpSpPr/>
        <p:nvPr/>
      </p:nvGrpSpPr>
      <p:grpSpPr>
        <a:xfrm>
          <a:off x="0" y="0"/>
          <a:ext cx="0" cy="0"/>
          <a:chOff x="0" y="0"/>
          <a:chExt cx="0" cy="0"/>
        </a:xfrm>
      </p:grpSpPr>
      <p:pic>
        <p:nvPicPr>
          <p:cNvPr id="9" name="Picture 8"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12" name="Picture Placeholder 2"/>
          <p:cNvSpPr>
            <a:spLocks noGrp="1"/>
          </p:cNvSpPr>
          <p:nvPr>
            <p:ph type="pic" idx="1"/>
          </p:nvPr>
        </p:nvSpPr>
        <p:spPr>
          <a:xfrm>
            <a:off x="603168" y="1933058"/>
            <a:ext cx="7670800" cy="3134242"/>
          </a:xfrm>
          <a:prstGeom prst="rect">
            <a:avLst/>
          </a:prstGeom>
        </p:spPr>
        <p:txBody>
          <a:bodyPr/>
          <a:lstStyle>
            <a:lvl1pPr marL="0" indent="0">
              <a:buNone/>
              <a:defRPr sz="2000">
                <a:solidFill>
                  <a:schemeClr val="bg1">
                    <a:lumMod val="75000"/>
                  </a:schemeClr>
                </a:solidFill>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Content Placeholder 3"/>
          <p:cNvSpPr>
            <a:spLocks noGrp="1"/>
          </p:cNvSpPr>
          <p:nvPr>
            <p:ph sz="half" idx="2"/>
          </p:nvPr>
        </p:nvSpPr>
        <p:spPr>
          <a:xfrm>
            <a:off x="603168" y="5181600"/>
            <a:ext cx="7670800" cy="850383"/>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pic>
        <p:nvPicPr>
          <p:cNvPr id="14" name="Picture 13"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cxnSp>
        <p:nvCxnSpPr>
          <p:cNvPr id="17" name="Straight Connector 16"/>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16"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117368450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Layout">
    <p:spTree>
      <p:nvGrpSpPr>
        <p:cNvPr id="1" name=""/>
        <p:cNvGrpSpPr/>
        <p:nvPr/>
      </p:nvGrpSpPr>
      <p:grpSpPr>
        <a:xfrm>
          <a:off x="0" y="0"/>
          <a:ext cx="0" cy="0"/>
          <a:chOff x="0" y="0"/>
          <a:chExt cx="0" cy="0"/>
        </a:xfrm>
      </p:grpSpPr>
      <p:pic>
        <p:nvPicPr>
          <p:cNvPr id="10" name="Picture 9" descr="FullOpacNew.png"/>
          <p:cNvPicPr>
            <a:picLocks noChangeAspect="1"/>
          </p:cNvPicPr>
          <p:nvPr userDrawn="1"/>
        </p:nvPicPr>
        <p:blipFill rotWithShape="1">
          <a:blip r:embed="rId2">
            <a:extLst>
              <a:ext uri="{28A0092B-C50C-407E-A947-70E740481C1C}">
                <a14:useLocalDpi xmlns:a14="http://schemas.microsoft.com/office/drawing/2010/main" val="0"/>
              </a:ext>
            </a:extLst>
          </a:blip>
          <a:srcRect r="57639"/>
          <a:stretch/>
        </p:blipFill>
        <p:spPr>
          <a:xfrm>
            <a:off x="0" y="0"/>
            <a:ext cx="3873500" cy="6858000"/>
          </a:xfrm>
          <a:prstGeom prst="rect">
            <a:avLst/>
          </a:prstGeom>
        </p:spPr>
      </p:pic>
      <p:sp>
        <p:nvSpPr>
          <p:cNvPr id="11" name="Content Placeholder 3"/>
          <p:cNvSpPr>
            <a:spLocks noGrp="1"/>
          </p:cNvSpPr>
          <p:nvPr>
            <p:ph sz="half" idx="2"/>
          </p:nvPr>
        </p:nvSpPr>
        <p:spPr>
          <a:xfrm>
            <a:off x="603168" y="5181600"/>
            <a:ext cx="7670800" cy="850383"/>
          </a:xfrm>
          <a:prstGeom prst="rect">
            <a:avLst/>
          </a:prstGeom>
        </p:spPr>
        <p:txBody>
          <a:bodyPr>
            <a:normAutofit/>
          </a:bodyPr>
          <a:lstStyle>
            <a:lvl1pPr marL="0" indent="0">
              <a:spcBef>
                <a:spcPts val="1600"/>
              </a:spcBef>
              <a:buClr>
                <a:srgbClr val="0065A4"/>
              </a:buClr>
              <a:buSzPct val="80000"/>
              <a:buFontTx/>
              <a:buNone/>
              <a:defRPr sz="1400">
                <a:solidFill>
                  <a:schemeClr val="tx1"/>
                </a:solidFill>
                <a:latin typeface="Arial"/>
                <a:cs typeface="Arial"/>
              </a:defRPr>
            </a:lvl1pPr>
            <a:lvl2pPr marL="571500" indent="-279400">
              <a:spcBef>
                <a:spcPts val="1600"/>
              </a:spcBef>
              <a:buClr>
                <a:srgbClr val="0065A4"/>
              </a:buClr>
              <a:buSzPct val="60000"/>
              <a:buFont typeface="Lucida Grande"/>
              <a:buChar char="►"/>
              <a:defRPr sz="1600">
                <a:latin typeface="Arial"/>
                <a:cs typeface="Arial"/>
              </a:defRPr>
            </a:lvl2pPr>
            <a:lvl3pPr marL="800100" indent="-228600">
              <a:spcBef>
                <a:spcPts val="1600"/>
              </a:spcBef>
              <a:buClr>
                <a:srgbClr val="0065A4"/>
              </a:buClr>
              <a:buSzPct val="60000"/>
              <a:buFont typeface="Lucida Grande"/>
              <a:buChar char="►"/>
              <a:defRPr sz="1600">
                <a:latin typeface="Arial"/>
                <a:cs typeface="Arial"/>
              </a:defRPr>
            </a:lvl3pPr>
            <a:lvl4pPr marL="1092200" indent="-292100">
              <a:spcBef>
                <a:spcPts val="1600"/>
              </a:spcBef>
              <a:buClr>
                <a:srgbClr val="0065A4"/>
              </a:buClr>
              <a:buSzPct val="60000"/>
              <a:buFont typeface="Lucida Grande"/>
              <a:buChar char="►"/>
              <a:defRPr sz="1600">
                <a:latin typeface="Arial"/>
                <a:cs typeface="Arial"/>
              </a:defRPr>
            </a:lvl4pPr>
            <a:lvl5pPr marL="1371600" indent="-279400">
              <a:spcBef>
                <a:spcPts val="1600"/>
              </a:spcBef>
              <a:buClr>
                <a:srgbClr val="0065A4"/>
              </a:buClr>
              <a:buSzPct val="60000"/>
              <a:buFont typeface="Lucida Grande"/>
              <a:buChar char="►"/>
              <a:defRPr sz="16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endParaRPr lang="en-US" dirty="0"/>
          </a:p>
        </p:txBody>
      </p:sp>
      <p:sp>
        <p:nvSpPr>
          <p:cNvPr id="3" name="Chart Placeholder 2"/>
          <p:cNvSpPr>
            <a:spLocks noGrp="1"/>
          </p:cNvSpPr>
          <p:nvPr>
            <p:ph type="chart" sz="quarter" idx="13"/>
          </p:nvPr>
        </p:nvSpPr>
        <p:spPr>
          <a:xfrm>
            <a:off x="603168" y="2062564"/>
            <a:ext cx="7670800" cy="3022600"/>
          </a:xfrm>
          <a:prstGeom prst="rect">
            <a:avLst/>
          </a:prstGeom>
        </p:spPr>
        <p:txBody>
          <a:bodyPr vert="horz"/>
          <a:lstStyle>
            <a:lvl1pPr marL="0" indent="0">
              <a:buFontTx/>
              <a:buNone/>
              <a:defRPr sz="2000">
                <a:solidFill>
                  <a:srgbClr val="7F7F7F"/>
                </a:solidFill>
                <a:latin typeface="Arial"/>
                <a:cs typeface="Arial"/>
              </a:defRPr>
            </a:lvl1pPr>
          </a:lstStyle>
          <a:p>
            <a:endParaRPr lang="en-US" dirty="0"/>
          </a:p>
        </p:txBody>
      </p:sp>
      <p:pic>
        <p:nvPicPr>
          <p:cNvPr id="14" name="Picture 13" descr="cbnew_blue_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5567" y="6231746"/>
            <a:ext cx="1765298" cy="313900"/>
          </a:xfrm>
          <a:prstGeom prst="rect">
            <a:avLst/>
          </a:prstGeom>
        </p:spPr>
      </p:pic>
      <p:cxnSp>
        <p:nvCxnSpPr>
          <p:cNvPr id="15" name="Straight Connector 14"/>
          <p:cNvCxnSpPr/>
          <p:nvPr userDrawn="1"/>
        </p:nvCxnSpPr>
        <p:spPr>
          <a:xfrm>
            <a:off x="603168" y="1646158"/>
            <a:ext cx="761629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603168" y="277680"/>
            <a:ext cx="7766132" cy="1352413"/>
          </a:xfrm>
          <a:prstGeom prst="rect">
            <a:avLst/>
          </a:prstGeom>
          <a:ln>
            <a:noFill/>
          </a:ln>
        </p:spPr>
        <p:txBody>
          <a:bodyPr bIns="182880" anchor="b" anchorCtr="0">
            <a:normAutofit/>
          </a:bodyPr>
          <a:lstStyle>
            <a:lvl1pPr algn="l">
              <a:defRPr sz="3200" b="1">
                <a:solidFill>
                  <a:srgbClr val="0065A4"/>
                </a:solidFill>
                <a:latin typeface="Arial"/>
                <a:cs typeface="Arial"/>
              </a:defRPr>
            </a:lvl1pPr>
          </a:lstStyle>
          <a:p>
            <a:endParaRPr lang="en-US" dirty="0"/>
          </a:p>
        </p:txBody>
      </p:sp>
      <p:sp>
        <p:nvSpPr>
          <p:cNvPr id="17" name="Slide Number Placeholder 6"/>
          <p:cNvSpPr>
            <a:spLocks noGrp="1"/>
          </p:cNvSpPr>
          <p:nvPr>
            <p:ph type="sldNum" sz="quarter" idx="12"/>
          </p:nvPr>
        </p:nvSpPr>
        <p:spPr>
          <a:xfrm>
            <a:off x="603168" y="6218621"/>
            <a:ext cx="2133600" cy="365125"/>
          </a:xfrm>
          <a:prstGeom prst="rect">
            <a:avLst/>
          </a:prstGeom>
        </p:spPr>
        <p:txBody>
          <a:bodyPr anchor="b" anchorCtr="0"/>
          <a:lstStyle>
            <a:lvl1pPr>
              <a:defRPr sz="1200">
                <a:solidFill>
                  <a:srgbClr val="0065A4"/>
                </a:solidFill>
                <a:latin typeface="Arial"/>
              </a:defRPr>
            </a:lvl1pPr>
          </a:lstStyle>
          <a:p>
            <a:fld id="{DF625FB1-CAA2-1745-BF48-B99B069FDFDF}" type="slidenum">
              <a:rPr lang="en-US" smtClean="0"/>
              <a:pPr/>
              <a:t>‹#›</a:t>
            </a:fld>
            <a:endParaRPr lang="en-US" dirty="0"/>
          </a:p>
        </p:txBody>
      </p:sp>
    </p:spTree>
    <p:extLst>
      <p:ext uri="{BB962C8B-B14F-4D97-AF65-F5344CB8AC3E}">
        <p14:creationId xmlns:p14="http://schemas.microsoft.com/office/powerpoint/2010/main" val="30298310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4532044"/>
      </p:ext>
    </p:extLst>
  </p:cSld>
  <p:clrMap bg1="lt1" tx1="dk1" bg2="lt2" tx2="dk2" accent1="accent1" accent2="accent2" accent3="accent3" accent4="accent4" accent5="accent5" accent6="accent6" hlink="hlink" folHlink="folHlink"/>
  <p:sldLayoutIdLst>
    <p:sldLayoutId id="2147483670" r:id="rId1"/>
    <p:sldLayoutId id="2147483652" r:id="rId2"/>
    <p:sldLayoutId id="2147483674" r:id="rId3"/>
    <p:sldLayoutId id="2147483673" r:id="rId4"/>
    <p:sldLayoutId id="2147483672" r:id="rId5"/>
    <p:sldLayoutId id="2147483677" r:id="rId6"/>
    <p:sldLayoutId id="2147483675" r:id="rId7"/>
    <p:sldLayoutId id="2147483676" r:id="rId8"/>
    <p:sldLayoutId id="2147483678" r:id="rId9"/>
    <p:sldLayoutId id="2147483680" r:id="rId10"/>
    <p:sldLayoutId id="2147483679"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satpractice.org/"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collegeboard.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05572" y="2963570"/>
            <a:ext cx="6015775" cy="1159885"/>
          </a:xfrm>
        </p:spPr>
        <p:txBody>
          <a:bodyPr>
            <a:normAutofit fontScale="90000"/>
          </a:bodyPr>
          <a:lstStyle/>
          <a:p>
            <a:pPr>
              <a:lnSpc>
                <a:spcPts val="4000"/>
              </a:lnSpc>
            </a:pPr>
            <a:r>
              <a:rPr lang="en-US" dirty="0"/>
              <a:t>Linking Khan </a:t>
            </a:r>
            <a:r>
              <a:rPr lang="en-US" dirty="0" smtClean="0"/>
              <a:t>Academy</a:t>
            </a:r>
            <a:br>
              <a:rPr lang="en-US" dirty="0" smtClean="0"/>
            </a:br>
            <a:r>
              <a:rPr lang="en-US" dirty="0" smtClean="0"/>
              <a:t>and </a:t>
            </a:r>
            <a:r>
              <a:rPr lang="en-US" dirty="0"/>
              <a:t>College </a:t>
            </a:r>
            <a:r>
              <a:rPr lang="en-US" dirty="0" smtClean="0"/>
              <a:t>Board</a:t>
            </a:r>
            <a:br>
              <a:rPr lang="en-US" dirty="0" smtClean="0"/>
            </a:br>
            <a:r>
              <a:rPr lang="en-US" dirty="0" smtClean="0"/>
              <a:t>Student </a:t>
            </a:r>
            <a:r>
              <a:rPr lang="en-US" dirty="0"/>
              <a:t>Accounts</a:t>
            </a:r>
          </a:p>
        </p:txBody>
      </p:sp>
      <p:sp>
        <p:nvSpPr>
          <p:cNvPr id="7" name="TextBox 6" descr="Linking Khan Academy and College Board Student Accounts"/>
          <p:cNvSpPr txBox="1"/>
          <p:nvPr/>
        </p:nvSpPr>
        <p:spPr>
          <a:xfrm>
            <a:off x="12750800" y="5727700"/>
            <a:ext cx="914400" cy="914400"/>
          </a:xfrm>
          <a:prstGeom prst="rect">
            <a:avLst/>
          </a:prstGeom>
          <a:ln>
            <a:noFill/>
          </a:ln>
        </p:spPr>
        <p:txBody>
          <a:bodyPr vert="horz" wrap="none" lIns="91440" tIns="45720" rIns="91440" bIns="45720" rtlCol="0" anchor="t" anchorCtr="0">
            <a:normAutofit/>
          </a:bodyPr>
          <a:lstStyle/>
          <a:p>
            <a:endParaRPr lang="en-US" sz="1400" dirty="0" smtClean="0">
              <a:solidFill>
                <a:schemeClr val="tx1">
                  <a:lumMod val="85000"/>
                  <a:lumOff val="15000"/>
                </a:schemeClr>
              </a:solidFill>
            </a:endParaRPr>
          </a:p>
        </p:txBody>
      </p:sp>
      <p:cxnSp>
        <p:nvCxnSpPr>
          <p:cNvPr id="8" name="Straight Connector 7" descr="-"/>
          <p:cNvCxnSpPr/>
          <p:nvPr/>
        </p:nvCxnSpPr>
        <p:spPr>
          <a:xfrm>
            <a:off x="1322817" y="4249054"/>
            <a:ext cx="3393116"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3907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link Khan Academy and</a:t>
            </a:r>
            <a:br>
              <a:rPr lang="en-US" dirty="0" smtClean="0"/>
            </a:br>
            <a:r>
              <a:rPr lang="en-US" dirty="0" smtClean="0"/>
              <a:t>College Board Accounts? </a:t>
            </a:r>
            <a:endParaRPr lang="en-US" dirty="0"/>
          </a:p>
        </p:txBody>
      </p:sp>
      <p:sp>
        <p:nvSpPr>
          <p:cNvPr id="5" name="Content Placeholder 4"/>
          <p:cNvSpPr>
            <a:spLocks noGrp="1"/>
          </p:cNvSpPr>
          <p:nvPr>
            <p:ph sz="half" idx="2"/>
          </p:nvPr>
        </p:nvSpPr>
        <p:spPr>
          <a:xfrm>
            <a:off x="603169" y="1964968"/>
            <a:ext cx="7766131" cy="3692521"/>
          </a:xfrm>
        </p:spPr>
        <p:txBody>
          <a:bodyPr>
            <a:normAutofit/>
          </a:bodyPr>
          <a:lstStyle/>
          <a:p>
            <a:pPr>
              <a:spcBef>
                <a:spcPts val="2200"/>
              </a:spcBef>
            </a:pPr>
            <a:r>
              <a:rPr lang="en-US" dirty="0"/>
              <a:t>You will be able to link your College Board and Khan Academy accounts </a:t>
            </a:r>
            <a:r>
              <a:rPr lang="en-US" dirty="0" smtClean="0"/>
              <a:t>in</a:t>
            </a:r>
            <a:br>
              <a:rPr lang="en-US" dirty="0" smtClean="0"/>
            </a:br>
            <a:r>
              <a:rPr lang="en-US" dirty="0" smtClean="0"/>
              <a:t>early </a:t>
            </a:r>
            <a:r>
              <a:rPr lang="en-US" dirty="0"/>
              <a:t>January 2016 when you get your PSAT/NMSQT results.  </a:t>
            </a:r>
          </a:p>
          <a:p>
            <a:pPr>
              <a:spcBef>
                <a:spcPts val="2200"/>
              </a:spcBef>
            </a:pPr>
            <a:r>
              <a:rPr lang="en-US" dirty="0"/>
              <a:t>Linking your </a:t>
            </a:r>
            <a:r>
              <a:rPr lang="en-US" dirty="0" smtClean="0"/>
              <a:t>accounts will </a:t>
            </a:r>
            <a:r>
              <a:rPr lang="en-US" dirty="0"/>
              <a:t>further personalize your </a:t>
            </a:r>
            <a:r>
              <a:rPr lang="en-US" dirty="0" smtClean="0"/>
              <a:t>practice: the practice recommendations on Khan Academy will be based on your PSAT/NMSQT results </a:t>
            </a:r>
          </a:p>
          <a:p>
            <a:pPr>
              <a:spcBef>
                <a:spcPts val="2200"/>
              </a:spcBef>
            </a:pPr>
            <a:r>
              <a:rPr lang="en-US" dirty="0" smtClean="0"/>
              <a:t>All </a:t>
            </a:r>
            <a:r>
              <a:rPr lang="en-US" dirty="0"/>
              <a:t>future scores from the SAT, PSAT/NMSQT, PSAT 10 and PSAT 8/</a:t>
            </a:r>
            <a:r>
              <a:rPr lang="en-US" dirty="0" smtClean="0"/>
              <a:t>9</a:t>
            </a:r>
            <a:br>
              <a:rPr lang="en-US" dirty="0" smtClean="0"/>
            </a:br>
            <a:r>
              <a:rPr lang="en-US" dirty="0" smtClean="0"/>
              <a:t>will</a:t>
            </a:r>
            <a:r>
              <a:rPr lang="en-US" dirty="0"/>
              <a:t> </a:t>
            </a:r>
            <a:r>
              <a:rPr lang="en-US" dirty="0" smtClean="0"/>
              <a:t>also </a:t>
            </a:r>
            <a:r>
              <a:rPr lang="en-US" dirty="0"/>
              <a:t>be sent to help customize your practice and recommendations </a:t>
            </a:r>
            <a:r>
              <a:rPr lang="en-US" dirty="0" smtClean="0"/>
              <a:t>on</a:t>
            </a:r>
            <a:br>
              <a:rPr lang="en-US" dirty="0" smtClean="0"/>
            </a:br>
            <a:r>
              <a:rPr lang="en-US" dirty="0" smtClean="0"/>
              <a:t>Khan </a:t>
            </a:r>
            <a:r>
              <a:rPr lang="en-US" dirty="0"/>
              <a:t>Academy.    </a:t>
            </a:r>
          </a:p>
          <a:p>
            <a:pPr>
              <a:spcBef>
                <a:spcPts val="2200"/>
              </a:spcBef>
            </a:pPr>
            <a:r>
              <a:rPr lang="en-US" dirty="0"/>
              <a:t>You will be able to jump right into practice without having to take any additional diagnostic quizzes or practice tests to get personalized recommendations</a:t>
            </a:r>
            <a:r>
              <a:rPr lang="en-US" dirty="0" smtClean="0"/>
              <a:t>.</a:t>
            </a:r>
            <a:endParaRPr lang="en-US" dirty="0"/>
          </a:p>
        </p:txBody>
      </p:sp>
      <p:sp>
        <p:nvSpPr>
          <p:cNvPr id="6" name="Content Placeholder 4"/>
          <p:cNvSpPr txBox="1">
            <a:spLocks/>
          </p:cNvSpPr>
          <p:nvPr/>
        </p:nvSpPr>
        <p:spPr>
          <a:xfrm>
            <a:off x="889740" y="5928660"/>
            <a:ext cx="4843871" cy="363433"/>
          </a:xfrm>
          <a:prstGeom prst="rect">
            <a:avLst/>
          </a:prstGeom>
        </p:spPr>
        <p:txBody>
          <a:bodyPr>
            <a:normAutofit/>
          </a:bodyPr>
          <a:lstStyle>
            <a:lvl1pPr marL="285750" indent="-285750" algn="l" defTabSz="457200" rtl="0" eaLnBrk="1" latinLnBrk="0" hangingPunct="1">
              <a:spcBef>
                <a:spcPts val="1600"/>
              </a:spcBef>
              <a:buClr>
                <a:srgbClr val="0065A4"/>
              </a:buClr>
              <a:buSzPct val="80000"/>
              <a:buFont typeface="Lucida Grande"/>
              <a:buChar char="►"/>
              <a:defRPr sz="1600" kern="1200">
                <a:solidFill>
                  <a:schemeClr val="tx1"/>
                </a:solidFill>
                <a:latin typeface="Arial"/>
                <a:ea typeface="+mn-ea"/>
                <a:cs typeface="Arial"/>
              </a:defRPr>
            </a:lvl1pPr>
            <a:lvl2pPr marL="571500" indent="-2794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2pPr>
            <a:lvl3pPr marL="800100" indent="-2286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3pPr>
            <a:lvl4pPr marL="1092200" indent="-2921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4pPr>
            <a:lvl5pPr marL="1371600" indent="-2794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buFont typeface="Lucida Grande"/>
              <a:buNone/>
            </a:pPr>
            <a:r>
              <a:rPr lang="en-US" sz="1200" i="1" dirty="0" smtClean="0"/>
              <a:t>Please note that you can terminate your account linking at any time.</a:t>
            </a:r>
          </a:p>
          <a:p>
            <a:endParaRPr lang="en-US" dirty="0"/>
          </a:p>
        </p:txBody>
      </p:sp>
      <p:sp>
        <p:nvSpPr>
          <p:cNvPr id="3" name="Slide Number Placeholder 2"/>
          <p:cNvSpPr>
            <a:spLocks noGrp="1"/>
          </p:cNvSpPr>
          <p:nvPr>
            <p:ph type="sldNum" sz="quarter" idx="12"/>
          </p:nvPr>
        </p:nvSpPr>
        <p:spPr/>
        <p:txBody>
          <a:bodyPr/>
          <a:lstStyle/>
          <a:p>
            <a:fld id="{DF625FB1-CAA2-1745-BF48-B99B069FDFDF}" type="slidenum">
              <a:rPr lang="en-US" smtClean="0"/>
              <a:pPr/>
              <a:t>2</a:t>
            </a:fld>
            <a:endParaRPr lang="en-US" dirty="0"/>
          </a:p>
        </p:txBody>
      </p:sp>
    </p:spTree>
    <p:extLst>
      <p:ext uri="{BB962C8B-B14F-4D97-AF65-F5344CB8AC3E}">
        <p14:creationId xmlns:p14="http://schemas.microsoft.com/office/powerpoint/2010/main" val="758815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Steps to link your College Board</a:t>
            </a:r>
            <a:br>
              <a:rPr lang="en-US" dirty="0" smtClean="0"/>
            </a:br>
            <a:r>
              <a:rPr lang="en-US" dirty="0" smtClean="0"/>
              <a:t>and Khan Academy Accounts</a:t>
            </a:r>
            <a:endParaRPr lang="en-US" dirty="0"/>
          </a:p>
        </p:txBody>
      </p:sp>
      <p:sp>
        <p:nvSpPr>
          <p:cNvPr id="2" name="Content Placeholder 1"/>
          <p:cNvSpPr>
            <a:spLocks noGrp="1"/>
          </p:cNvSpPr>
          <p:nvPr>
            <p:ph sz="half" idx="2"/>
          </p:nvPr>
        </p:nvSpPr>
        <p:spPr>
          <a:xfrm>
            <a:off x="745847" y="1847362"/>
            <a:ext cx="3011859" cy="4804132"/>
          </a:xfrm>
        </p:spPr>
        <p:txBody>
          <a:bodyPr>
            <a:normAutofit/>
          </a:bodyPr>
          <a:lstStyle/>
          <a:p>
            <a:pPr marL="0" indent="0">
              <a:spcBef>
                <a:spcPts val="400"/>
              </a:spcBef>
              <a:buNone/>
            </a:pPr>
            <a:r>
              <a:rPr lang="en-US" b="1" dirty="0" smtClean="0">
                <a:solidFill>
                  <a:srgbClr val="0065A4"/>
                </a:solidFill>
              </a:rPr>
              <a:t>Step 1</a:t>
            </a:r>
            <a:br>
              <a:rPr lang="en-US" b="1" dirty="0" smtClean="0">
                <a:solidFill>
                  <a:srgbClr val="0065A4"/>
                </a:solidFill>
              </a:rPr>
            </a:br>
            <a:r>
              <a:rPr lang="en-US" dirty="0" smtClean="0"/>
              <a:t>Log in to or </a:t>
            </a:r>
            <a:r>
              <a:rPr lang="en-US" dirty="0"/>
              <a:t>c</a:t>
            </a:r>
            <a:r>
              <a:rPr lang="en-US" dirty="0" smtClean="0"/>
              <a:t>reate your</a:t>
            </a:r>
            <a:br>
              <a:rPr lang="en-US" dirty="0" smtClean="0"/>
            </a:br>
            <a:r>
              <a:rPr lang="en-US" dirty="0" smtClean="0"/>
              <a:t>Khan Academy account at </a:t>
            </a:r>
            <a:r>
              <a:rPr lang="en-US" b="1" dirty="0" smtClean="0"/>
              <a:t>satpractice.org</a:t>
            </a:r>
          </a:p>
          <a:p>
            <a:pPr marL="0" indent="0">
              <a:spcBef>
                <a:spcPts val="1200"/>
              </a:spcBef>
              <a:buNone/>
            </a:pPr>
            <a:r>
              <a:rPr lang="en-US" b="1" dirty="0" smtClean="0">
                <a:solidFill>
                  <a:srgbClr val="0065A4"/>
                </a:solidFill>
              </a:rPr>
              <a:t>Step 2</a:t>
            </a:r>
            <a:br>
              <a:rPr lang="en-US" b="1" dirty="0" smtClean="0">
                <a:solidFill>
                  <a:srgbClr val="0065A4"/>
                </a:solidFill>
              </a:rPr>
            </a:br>
            <a:r>
              <a:rPr lang="en-US" dirty="0" smtClean="0"/>
              <a:t>When prompted, agree to link</a:t>
            </a:r>
            <a:br>
              <a:rPr lang="en-US" dirty="0" smtClean="0"/>
            </a:br>
            <a:r>
              <a:rPr lang="en-US" dirty="0" smtClean="0"/>
              <a:t>your Khan Academy and</a:t>
            </a:r>
            <a:br>
              <a:rPr lang="en-US" dirty="0" smtClean="0"/>
            </a:br>
            <a:r>
              <a:rPr lang="en-US" dirty="0" smtClean="0"/>
              <a:t>College Board accounts </a:t>
            </a:r>
          </a:p>
          <a:p>
            <a:pPr marL="0" indent="0">
              <a:spcBef>
                <a:spcPts val="1200"/>
              </a:spcBef>
              <a:buNone/>
            </a:pPr>
            <a:r>
              <a:rPr lang="en-US" b="1" dirty="0" smtClean="0">
                <a:solidFill>
                  <a:srgbClr val="0065A4"/>
                </a:solidFill>
              </a:rPr>
              <a:t>Step 3</a:t>
            </a:r>
            <a:br>
              <a:rPr lang="en-US" b="1" dirty="0" smtClean="0">
                <a:solidFill>
                  <a:srgbClr val="0065A4"/>
                </a:solidFill>
              </a:rPr>
            </a:br>
            <a:r>
              <a:rPr lang="en-US" dirty="0" smtClean="0"/>
              <a:t>Sign in or create your</a:t>
            </a:r>
            <a:br>
              <a:rPr lang="en-US" dirty="0" smtClean="0"/>
            </a:br>
            <a:r>
              <a:rPr lang="en-US" dirty="0" smtClean="0"/>
              <a:t>College Board Account and hit “Send” to send your scores</a:t>
            </a:r>
            <a:endParaRPr lang="en-US" dirty="0"/>
          </a:p>
          <a:p>
            <a:pPr marL="0" indent="0">
              <a:spcBef>
                <a:spcPts val="1200"/>
              </a:spcBef>
              <a:buNone/>
            </a:pPr>
            <a:r>
              <a:rPr lang="en-US" b="1" dirty="0" smtClean="0">
                <a:solidFill>
                  <a:schemeClr val="accent1"/>
                </a:solidFill>
              </a:rPr>
              <a:t>Sign up. Link up.                           Get practicing.</a:t>
            </a:r>
          </a:p>
        </p:txBody>
      </p:sp>
      <p:grpSp>
        <p:nvGrpSpPr>
          <p:cNvPr id="11" name="Group 10"/>
          <p:cNvGrpSpPr/>
          <p:nvPr/>
        </p:nvGrpSpPr>
        <p:grpSpPr>
          <a:xfrm>
            <a:off x="3744429" y="2004886"/>
            <a:ext cx="4558458" cy="3556690"/>
            <a:chOff x="3744429" y="2004886"/>
            <a:chExt cx="4558458" cy="3556690"/>
          </a:xfrm>
        </p:grpSpPr>
        <p:pic>
          <p:nvPicPr>
            <p:cNvPr id="16" name="Picture 15" descr="A screen shot is titled: Official SAT Practice  NEW!  A subhead reads For the first time ever.  For you.  For free.  There are four bullet points: Get to know the redesigned SAT (March 2016); See personalized practice recommendations; Stay on top of important SAT dates and news; Practice anytime, anywhere, at no cost.&#10;"/>
            <p:cNvPicPr>
              <a:picLocks noChangeAspect="1"/>
            </p:cNvPicPr>
            <p:nvPr/>
          </p:nvPicPr>
          <p:blipFill rotWithShape="1">
            <a:blip r:embed="rId3"/>
            <a:srcRect l="98625"/>
            <a:stretch/>
          </p:blipFill>
          <p:spPr>
            <a:xfrm rot="10800000">
              <a:off x="3744429" y="2004886"/>
              <a:ext cx="62659" cy="3556690"/>
            </a:xfrm>
            <a:prstGeom prst="rect">
              <a:avLst/>
            </a:prstGeom>
          </p:spPr>
        </p:pic>
        <p:pic>
          <p:nvPicPr>
            <p:cNvPr id="12" name="Picture 11" descr="A screen shot is titled: Official SAT Practice  NEW!  A subhead reads For the first time ever.  For you.  For free.  There are four bullet points: Get to know the redesigned SAT (March 2016); See personalized practice recommendations; Stay on top of important SAT dates and news; Practice anytime, anywhere, at no cost.&#10;"/>
            <p:cNvPicPr>
              <a:picLocks noChangeAspect="1"/>
            </p:cNvPicPr>
            <p:nvPr/>
          </p:nvPicPr>
          <p:blipFill rotWithShape="1">
            <a:blip r:embed="rId3"/>
            <a:srcRect l="1209"/>
            <a:stretch/>
          </p:blipFill>
          <p:spPr>
            <a:xfrm>
              <a:off x="3799733" y="2004886"/>
              <a:ext cx="4503154" cy="3556690"/>
            </a:xfrm>
            <a:prstGeom prst="rect">
              <a:avLst/>
            </a:prstGeom>
          </p:spPr>
        </p:pic>
        <p:sp>
          <p:nvSpPr>
            <p:cNvPr id="7" name="Rectangle 6"/>
            <p:cNvSpPr/>
            <p:nvPr/>
          </p:nvSpPr>
          <p:spPr bwMode="auto">
            <a:xfrm>
              <a:off x="4040124" y="2341942"/>
              <a:ext cx="3902020" cy="28690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Serifa Std 45 Light" pitchFamily="18" charset="0"/>
              </a:endParaRPr>
            </a:p>
          </p:txBody>
        </p:sp>
        <p:pic>
          <p:nvPicPr>
            <p:cNvPr id="8" name="Picture 7" descr="A screen shot is titled: Official SAT Practice  NEW!  A subhead reads For the first time ever.  For you.  For free.  There are four bullet points: Get to know the redesigned SAT (March 2016); See personalized practice recommendations; Stay on top of important SAT dates and news; Practice anytime, anywhere, at no cost.&#10;"/>
            <p:cNvPicPr>
              <a:picLocks noChangeAspect="1"/>
            </p:cNvPicPr>
            <p:nvPr/>
          </p:nvPicPr>
          <p:blipFill rotWithShape="1">
            <a:blip r:embed="rId4">
              <a:extLst>
                <a:ext uri="{28A0092B-C50C-407E-A947-70E740481C1C}">
                  <a14:useLocalDpi xmlns:a14="http://schemas.microsoft.com/office/drawing/2010/main" val="0"/>
                </a:ext>
              </a:extLst>
            </a:blip>
            <a:srcRect l="1" t="667" r="500"/>
            <a:stretch/>
          </p:blipFill>
          <p:spPr>
            <a:xfrm>
              <a:off x="4040124" y="2296581"/>
              <a:ext cx="3901494" cy="2586916"/>
            </a:xfrm>
            <a:prstGeom prst="rect">
              <a:avLst/>
            </a:prstGeom>
          </p:spPr>
        </p:pic>
      </p:grpSp>
      <p:sp>
        <p:nvSpPr>
          <p:cNvPr id="3" name="Slide Number Placeholder 2"/>
          <p:cNvSpPr>
            <a:spLocks noGrp="1"/>
          </p:cNvSpPr>
          <p:nvPr>
            <p:ph type="sldNum" sz="quarter" idx="12"/>
          </p:nvPr>
        </p:nvSpPr>
        <p:spPr/>
        <p:txBody>
          <a:bodyPr/>
          <a:lstStyle/>
          <a:p>
            <a:fld id="{DF625FB1-CAA2-1745-BF48-B99B069FDFDF}" type="slidenum">
              <a:rPr lang="en-US" smtClean="0"/>
              <a:pPr/>
              <a:t>3</a:t>
            </a:fld>
            <a:endParaRPr lang="en-US" dirty="0"/>
          </a:p>
        </p:txBody>
      </p:sp>
    </p:spTree>
    <p:extLst>
      <p:ext uri="{BB962C8B-B14F-4D97-AF65-F5344CB8AC3E}">
        <p14:creationId xmlns:p14="http://schemas.microsoft.com/office/powerpoint/2010/main" val="1048069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dirty="0" smtClean="0">
                <a:solidFill>
                  <a:schemeClr val="bg1">
                    <a:lumMod val="50000"/>
                  </a:schemeClr>
                </a:solidFill>
              </a:rPr>
              <a:t>Step 1:</a:t>
            </a:r>
            <a:r>
              <a:rPr lang="en-US" dirty="0" smtClean="0">
                <a:solidFill>
                  <a:scrgbClr r="0" g="0" b="0"/>
                </a:solidFill>
              </a:rPr>
              <a:t/>
            </a:r>
            <a:br>
              <a:rPr lang="en-US" dirty="0" smtClean="0">
                <a:solidFill>
                  <a:scrgbClr r="0" g="0" b="0"/>
                </a:solidFill>
              </a:rPr>
            </a:br>
            <a:r>
              <a:rPr lang="en-US" dirty="0" smtClean="0"/>
              <a:t>Create a Khan Academy Account</a:t>
            </a:r>
            <a:endParaRPr lang="en-US" dirty="0"/>
          </a:p>
        </p:txBody>
      </p:sp>
      <p:grpSp>
        <p:nvGrpSpPr>
          <p:cNvPr id="4" name="Group 3" descr="A screen shot shows that users may sign in with Gmail or Facebook.  A fillable form is titled Start learning on Khan Academy.  It requires users to enter first name, last name, email and a birthdate.  When complete to click the green sign up button.&#10;"/>
          <p:cNvGrpSpPr/>
          <p:nvPr/>
        </p:nvGrpSpPr>
        <p:grpSpPr>
          <a:xfrm>
            <a:off x="722943" y="1854515"/>
            <a:ext cx="2643297" cy="4275300"/>
            <a:chOff x="722943" y="1854515"/>
            <a:chExt cx="2643297" cy="4275300"/>
          </a:xfrm>
        </p:grpSpPr>
        <p:pic>
          <p:nvPicPr>
            <p:cNvPr id="5" name="Picture 2" descr="A screen shot shows that users may sign in with Gmail or Facebook.  A fillable form is titled Start learning on Khan Academy.  It requires users to enter first name, last name, email and a birthdate.  When complete to click the green sign up button.&#10;"/>
            <p:cNvPicPr>
              <a:picLocks noChangeAspect="1" noChangeArrowheads="1"/>
            </p:cNvPicPr>
            <p:nvPr/>
          </p:nvPicPr>
          <p:blipFill rotWithShape="1">
            <a:blip r:embed="rId3">
              <a:extLst>
                <a:ext uri="{28A0092B-C50C-407E-A947-70E740481C1C}">
                  <a14:useLocalDpi xmlns:a14="http://schemas.microsoft.com/office/drawing/2010/main" val="0"/>
                </a:ext>
              </a:extLst>
            </a:blip>
            <a:srcRect l="1540" t="2520" r="1291" b="-1"/>
            <a:stretch/>
          </p:blipFill>
          <p:spPr bwMode="auto">
            <a:xfrm>
              <a:off x="722943" y="3936644"/>
              <a:ext cx="2643297" cy="2193171"/>
            </a:xfrm>
            <a:prstGeom prst="rect">
              <a:avLst/>
            </a:prstGeom>
            <a:noFill/>
            <a:ln w="12700">
              <a:solidFill>
                <a:schemeClr val="bg1">
                  <a:lumMod val="75000"/>
                </a:schemeClr>
              </a:solidFill>
              <a:miter lim="800000"/>
              <a:headEnd/>
              <a:tailEnd/>
            </a:ln>
            <a:effectLst>
              <a:outerShdw blurRad="50800" dist="38100" dir="2700000" algn="tl" rotWithShape="0">
                <a:prstClr val="black">
                  <a:alpha val="11000"/>
                </a:prstClr>
              </a:outerShdw>
            </a:effectLst>
            <a:extLst>
              <a:ext uri="{909E8E84-426E-40DD-AFC4-6F175D3DCCD1}">
                <a14:hiddenFill xmlns:a14="http://schemas.microsoft.com/office/drawing/2010/main">
                  <a:solidFill>
                    <a:schemeClr val="accent1"/>
                  </a:solidFill>
                </a14:hiddenFill>
              </a:ext>
            </a:extLst>
          </p:spPr>
        </p:pic>
        <p:pic>
          <p:nvPicPr>
            <p:cNvPr id="7" name="Picture 3" descr="A screen shot shows that users may sign in with Gmail or Facebook.  A fillable form is titled Start learning on Khan Academy.  It requires users to enter first name, last name, email and a birthdate.  When complete to click the green sign up button.&#10;"/>
            <p:cNvPicPr>
              <a:picLocks noChangeAspect="1" noChangeArrowheads="1"/>
            </p:cNvPicPr>
            <p:nvPr/>
          </p:nvPicPr>
          <p:blipFill rotWithShape="1">
            <a:blip r:embed="rId4">
              <a:extLst>
                <a:ext uri="{28A0092B-C50C-407E-A947-70E740481C1C}">
                  <a14:useLocalDpi xmlns:a14="http://schemas.microsoft.com/office/drawing/2010/main" val="0"/>
                </a:ext>
              </a:extLst>
            </a:blip>
            <a:srcRect r="1313" b="3741"/>
            <a:stretch/>
          </p:blipFill>
          <p:spPr bwMode="auto">
            <a:xfrm>
              <a:off x="722945" y="1854515"/>
              <a:ext cx="2643295" cy="1956487"/>
            </a:xfrm>
            <a:prstGeom prst="rect">
              <a:avLst/>
            </a:prstGeom>
            <a:noFill/>
            <a:ln w="12700">
              <a:solidFill>
                <a:schemeClr val="bg1">
                  <a:lumMod val="75000"/>
                </a:schemeClr>
              </a:solidFill>
              <a:miter lim="800000"/>
              <a:headEnd/>
              <a:tailEnd/>
            </a:ln>
            <a:effectLst>
              <a:outerShdw blurRad="50800" dist="38100" dir="2700000" algn="tl" rotWithShape="0">
                <a:prstClr val="black">
                  <a:alpha val="11000"/>
                </a:prstClr>
              </a:outerShdw>
            </a:effectLst>
            <a:extLst>
              <a:ext uri="{909E8E84-426E-40DD-AFC4-6F175D3DCCD1}">
                <a14:hiddenFill xmlns:a14="http://schemas.microsoft.com/office/drawing/2010/main">
                  <a:solidFill>
                    <a:schemeClr val="accent1"/>
                  </a:solidFill>
                </a14:hiddenFill>
              </a:ext>
            </a:extLst>
          </p:spPr>
        </p:pic>
      </p:grpSp>
      <p:sp>
        <p:nvSpPr>
          <p:cNvPr id="2" name="Content Placeholder 1"/>
          <p:cNvSpPr>
            <a:spLocks noGrp="1"/>
          </p:cNvSpPr>
          <p:nvPr>
            <p:ph sz="half" idx="2"/>
          </p:nvPr>
        </p:nvSpPr>
        <p:spPr>
          <a:xfrm>
            <a:off x="3693686" y="1756212"/>
            <a:ext cx="4281365" cy="4644587"/>
          </a:xfrm>
        </p:spPr>
        <p:txBody>
          <a:bodyPr>
            <a:normAutofit fontScale="92500" lnSpcReduction="10000"/>
          </a:bodyPr>
          <a:lstStyle/>
          <a:p>
            <a:pPr>
              <a:lnSpc>
                <a:spcPct val="120000"/>
              </a:lnSpc>
              <a:spcBef>
                <a:spcPts val="2300"/>
              </a:spcBef>
            </a:pPr>
            <a:r>
              <a:rPr lang="en-US" sz="1700" dirty="0" smtClean="0"/>
              <a:t>Log in to or create your Khan Academy account</a:t>
            </a:r>
          </a:p>
          <a:p>
            <a:pPr marL="514350" lvl="1" indent="-222250" fontAlgn="base">
              <a:lnSpc>
                <a:spcPct val="120000"/>
              </a:lnSpc>
              <a:spcBef>
                <a:spcPts val="600"/>
              </a:spcBef>
            </a:pPr>
            <a:r>
              <a:rPr lang="en-US" sz="1500" dirty="0" smtClean="0"/>
              <a:t>Go to </a:t>
            </a:r>
            <a:r>
              <a:rPr lang="en-US" sz="1500" b="1" dirty="0" smtClean="0">
                <a:solidFill>
                  <a:srgbClr val="0065A4"/>
                </a:solidFill>
                <a:hlinkClick r:id="rId5" tooltip="https://satpractice.org"/>
              </a:rPr>
              <a:t>satpractice.org</a:t>
            </a:r>
            <a:endParaRPr lang="en-US" sz="1500" b="1" dirty="0" smtClean="0">
              <a:solidFill>
                <a:srgbClr val="0065A4"/>
              </a:solidFill>
            </a:endParaRPr>
          </a:p>
          <a:p>
            <a:pPr marL="514350" lvl="1" indent="-222250" fontAlgn="base">
              <a:lnSpc>
                <a:spcPct val="120000"/>
              </a:lnSpc>
              <a:spcBef>
                <a:spcPts val="800"/>
              </a:spcBef>
            </a:pPr>
            <a:r>
              <a:rPr lang="en-US" sz="1500" dirty="0" smtClean="0"/>
              <a:t>Click </a:t>
            </a:r>
            <a:r>
              <a:rPr lang="en-US" sz="1500" dirty="0"/>
              <a:t>green button labeled “Check it out now</a:t>
            </a:r>
            <a:r>
              <a:rPr lang="en-US" sz="1500" dirty="0" smtClean="0"/>
              <a:t>”</a:t>
            </a:r>
            <a:endParaRPr lang="en-US" sz="1500" dirty="0"/>
          </a:p>
          <a:p>
            <a:pPr marL="514350" lvl="1" indent="-222250" fontAlgn="base">
              <a:lnSpc>
                <a:spcPct val="120000"/>
              </a:lnSpc>
              <a:spcBef>
                <a:spcPts val="800"/>
              </a:spcBef>
            </a:pPr>
            <a:r>
              <a:rPr lang="en-US" sz="1500" dirty="0" smtClean="0"/>
              <a:t>Sign in with Gmail, Facebook,</a:t>
            </a:r>
            <a:br>
              <a:rPr lang="en-US" sz="1500" dirty="0" smtClean="0"/>
            </a:br>
            <a:r>
              <a:rPr lang="en-US" sz="1500" dirty="0" smtClean="0"/>
              <a:t>or click “Sign up with </a:t>
            </a:r>
            <a:r>
              <a:rPr lang="en-US" sz="1500" dirty="0"/>
              <a:t>email”</a:t>
            </a:r>
          </a:p>
          <a:p>
            <a:pPr marL="687388" lvl="2" indent="-173038" fontAlgn="base">
              <a:lnSpc>
                <a:spcPct val="120000"/>
              </a:lnSpc>
              <a:spcBef>
                <a:spcPts val="400"/>
              </a:spcBef>
            </a:pPr>
            <a:r>
              <a:rPr lang="en-US" sz="1300" dirty="0" smtClean="0"/>
              <a:t>If you click Sign in with Gmail or Facebook,</a:t>
            </a:r>
            <a:br>
              <a:rPr lang="en-US" sz="1300" dirty="0" smtClean="0"/>
            </a:br>
            <a:r>
              <a:rPr lang="en-US" sz="1300" dirty="0" smtClean="0"/>
              <a:t>enter in your username and password for</a:t>
            </a:r>
            <a:br>
              <a:rPr lang="en-US" sz="1300" dirty="0" smtClean="0"/>
            </a:br>
            <a:r>
              <a:rPr lang="en-US" sz="1300" dirty="0" smtClean="0"/>
              <a:t>either these accounts and you are signed in</a:t>
            </a:r>
          </a:p>
          <a:p>
            <a:pPr marL="687388" lvl="2" indent="-173038" fontAlgn="base">
              <a:lnSpc>
                <a:spcPct val="120000"/>
              </a:lnSpc>
              <a:spcBef>
                <a:spcPts val="600"/>
              </a:spcBef>
            </a:pPr>
            <a:r>
              <a:rPr lang="en-US" sz="1300" dirty="0" smtClean="0"/>
              <a:t>If you click “Sign up with email” Enter in</a:t>
            </a:r>
            <a:br>
              <a:rPr lang="en-US" sz="1300" dirty="0" smtClean="0"/>
            </a:br>
            <a:r>
              <a:rPr lang="en-US" sz="1300" dirty="0" smtClean="0"/>
              <a:t>First </a:t>
            </a:r>
            <a:r>
              <a:rPr lang="en-US" sz="1300" dirty="0"/>
              <a:t>Name/Last </a:t>
            </a:r>
            <a:r>
              <a:rPr lang="en-US" sz="1300" dirty="0" smtClean="0"/>
              <a:t>name/Email/Birthdate</a:t>
            </a:r>
            <a:br>
              <a:rPr lang="en-US" sz="1300" dirty="0" smtClean="0"/>
            </a:br>
            <a:r>
              <a:rPr lang="en-US" sz="1300" dirty="0" smtClean="0"/>
              <a:t>and click “</a:t>
            </a:r>
            <a:r>
              <a:rPr lang="en-US" sz="1300" dirty="0"/>
              <a:t>Sign Up”</a:t>
            </a:r>
          </a:p>
          <a:p>
            <a:pPr marL="858838" lvl="3" indent="-171450" fontAlgn="base">
              <a:lnSpc>
                <a:spcPct val="120000"/>
              </a:lnSpc>
              <a:spcBef>
                <a:spcPts val="600"/>
              </a:spcBef>
            </a:pPr>
            <a:r>
              <a:rPr lang="en-US" sz="1100" dirty="0"/>
              <a:t>An email will been sent to </a:t>
            </a:r>
            <a:r>
              <a:rPr lang="en-US" sz="1100" dirty="0" smtClean="0"/>
              <a:t>your account</a:t>
            </a:r>
            <a:br>
              <a:rPr lang="en-US" sz="1100" dirty="0" smtClean="0"/>
            </a:br>
            <a:r>
              <a:rPr lang="en-US" sz="1100" dirty="0" smtClean="0"/>
              <a:t>to verify; sign </a:t>
            </a:r>
            <a:r>
              <a:rPr lang="en-US" sz="1100" dirty="0"/>
              <a:t>in to </a:t>
            </a:r>
            <a:r>
              <a:rPr lang="en-US" sz="1100" dirty="0" smtClean="0"/>
              <a:t>your </a:t>
            </a:r>
            <a:r>
              <a:rPr lang="en-US" sz="1100" dirty="0"/>
              <a:t>email</a:t>
            </a:r>
          </a:p>
          <a:p>
            <a:pPr marL="858838" lvl="3" indent="-171450" fontAlgn="base">
              <a:lnSpc>
                <a:spcPct val="120000"/>
              </a:lnSpc>
              <a:spcBef>
                <a:spcPts val="600"/>
              </a:spcBef>
            </a:pPr>
            <a:r>
              <a:rPr lang="en-US" sz="1100" dirty="0"/>
              <a:t>Open email from Khan Academy </a:t>
            </a:r>
            <a:r>
              <a:rPr lang="en-US" sz="1100" dirty="0" smtClean="0"/>
              <a:t>accounts</a:t>
            </a:r>
            <a:br>
              <a:rPr lang="en-US" sz="1100" dirty="0" smtClean="0"/>
            </a:br>
            <a:r>
              <a:rPr lang="en-US" sz="1100" dirty="0" smtClean="0"/>
              <a:t>and </a:t>
            </a:r>
            <a:r>
              <a:rPr lang="en-US" sz="1100" dirty="0"/>
              <a:t>click on the “Finish Signing Up” button</a:t>
            </a:r>
          </a:p>
          <a:p>
            <a:pPr marL="858838" lvl="3" indent="-171450" fontAlgn="base">
              <a:lnSpc>
                <a:spcPct val="120000"/>
              </a:lnSpc>
              <a:spcBef>
                <a:spcPts val="600"/>
              </a:spcBef>
            </a:pPr>
            <a:r>
              <a:rPr lang="en-US" sz="1100" dirty="0"/>
              <a:t>A welcome screen will appear </a:t>
            </a:r>
            <a:r>
              <a:rPr lang="en-US" sz="1100" dirty="0" smtClean="0"/>
              <a:t>where you will enter </a:t>
            </a:r>
            <a:r>
              <a:rPr lang="en-US" sz="1100" dirty="0"/>
              <a:t>username and password </a:t>
            </a:r>
            <a:r>
              <a:rPr lang="en-US" sz="1100" dirty="0" smtClean="0"/>
              <a:t>and click </a:t>
            </a:r>
            <a:r>
              <a:rPr lang="en-US" sz="1100" dirty="0"/>
              <a:t>“Sign </a:t>
            </a:r>
            <a:r>
              <a:rPr lang="en-US" sz="1100" dirty="0" smtClean="0"/>
              <a:t>Up</a:t>
            </a:r>
            <a:r>
              <a:rPr lang="en-US" sz="1300" dirty="0" smtClean="0"/>
              <a:t>”</a:t>
            </a:r>
          </a:p>
          <a:p>
            <a:pPr marL="0" indent="0">
              <a:lnSpc>
                <a:spcPct val="120000"/>
              </a:lnSpc>
              <a:spcBef>
                <a:spcPts val="1800"/>
              </a:spcBef>
              <a:buNone/>
            </a:pPr>
            <a:endParaRPr lang="en-US" sz="2000" dirty="0" smtClean="0"/>
          </a:p>
        </p:txBody>
      </p:sp>
      <p:sp>
        <p:nvSpPr>
          <p:cNvPr id="6" name="Slide Number Placeholder 5"/>
          <p:cNvSpPr>
            <a:spLocks noGrp="1"/>
          </p:cNvSpPr>
          <p:nvPr>
            <p:ph type="sldNum" sz="quarter" idx="12"/>
          </p:nvPr>
        </p:nvSpPr>
        <p:spPr/>
        <p:txBody>
          <a:bodyPr/>
          <a:lstStyle/>
          <a:p>
            <a:fld id="{DF625FB1-CAA2-1745-BF48-B99B069FDFDF}" type="slidenum">
              <a:rPr lang="en-US" smtClean="0"/>
              <a:pPr/>
              <a:t>4</a:t>
            </a:fld>
            <a:endParaRPr lang="en-US" dirty="0"/>
          </a:p>
        </p:txBody>
      </p:sp>
    </p:spTree>
    <p:extLst>
      <p:ext uri="{BB962C8B-B14F-4D97-AF65-F5344CB8AC3E}">
        <p14:creationId xmlns:p14="http://schemas.microsoft.com/office/powerpoint/2010/main" val="3115964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3167" y="277680"/>
            <a:ext cx="8384525" cy="1352413"/>
          </a:xfrm>
          <a:prstGeom prst="rect">
            <a:avLst/>
          </a:prstGeom>
        </p:spPr>
        <p:txBody>
          <a:bodyPr>
            <a:normAutofit fontScale="90000"/>
          </a:bodyPr>
          <a:lstStyle/>
          <a:p>
            <a:r>
              <a:rPr lang="en-US" dirty="0" smtClean="0">
                <a:solidFill>
                  <a:srgbClr val="7F7F7F"/>
                </a:solidFill>
              </a:rPr>
              <a:t>Step 2:</a:t>
            </a:r>
            <a:r>
              <a:rPr lang="en-US" dirty="0" smtClean="0"/>
              <a:t> </a:t>
            </a:r>
            <a:br>
              <a:rPr lang="en-US" dirty="0" smtClean="0"/>
            </a:br>
            <a:r>
              <a:rPr lang="en-US" sz="3600" spc="-100" dirty="0" smtClean="0"/>
              <a:t>Begin to link your Khan Academy Account</a:t>
            </a:r>
            <a:br>
              <a:rPr lang="en-US" sz="3600" spc="-100" dirty="0" smtClean="0"/>
            </a:br>
            <a:r>
              <a:rPr lang="en-US" sz="3600" spc="-100" dirty="0" smtClean="0"/>
              <a:t>to College Board</a:t>
            </a:r>
            <a:endParaRPr lang="en-US" sz="3600" spc="-100" dirty="0"/>
          </a:p>
        </p:txBody>
      </p:sp>
      <p:pic>
        <p:nvPicPr>
          <p:cNvPr id="5" name="Picture 4" descr="A screen grab is titled: Welcome to Official SAT Practice  Khan Academy.  Type reads:  We’d love to start by practicing what you missed on the PSAT.  To make this happen we’ll have you sign in to the CollegBoard.org and send your PSAT results to Khan Academy.  Doing this will enable you to skip our diagnostic quizzes.  We will also receive updates about the date of your upcoming SAT.  If you haven’t taken the PSAT yet, no worries, let’s take your first diagnostic quiz.  There are two options: A Sign in to CollegeBoard.org and send your PSAT results to Khan Academy or B Take your first diagnostic quiz.&#10;"/>
          <p:cNvPicPr>
            <a:picLocks noChangeAspect="1"/>
          </p:cNvPicPr>
          <p:nvPr/>
        </p:nvPicPr>
        <p:blipFill rotWithShape="1">
          <a:blip r:embed="rId3">
            <a:extLst>
              <a:ext uri="{28A0092B-C50C-407E-A947-70E740481C1C}">
                <a14:useLocalDpi xmlns:a14="http://schemas.microsoft.com/office/drawing/2010/main" val="0"/>
              </a:ext>
            </a:extLst>
          </a:blip>
          <a:srcRect b="926"/>
          <a:stretch/>
        </p:blipFill>
        <p:spPr>
          <a:xfrm>
            <a:off x="3594862" y="2063648"/>
            <a:ext cx="5004447" cy="3388042"/>
          </a:xfrm>
          <a:prstGeom prst="rect">
            <a:avLst/>
          </a:prstGeom>
          <a:noFill/>
          <a:ln w="12700">
            <a:solidFill>
              <a:schemeClr val="bg1">
                <a:lumMod val="75000"/>
              </a:schemeClr>
            </a:solidFill>
            <a:miter lim="800000"/>
            <a:headEnd/>
            <a:tailEnd/>
          </a:ln>
          <a:effectLst>
            <a:outerShdw blurRad="50800" dist="38100" dir="2700000" algn="tl" rotWithShape="0">
              <a:prstClr val="black">
                <a:alpha val="11000"/>
              </a:prstClr>
            </a:outerShdw>
          </a:effectLst>
        </p:spPr>
      </p:pic>
      <p:sp>
        <p:nvSpPr>
          <p:cNvPr id="6" name="Content Placeholder 5"/>
          <p:cNvSpPr>
            <a:spLocks noGrp="1"/>
          </p:cNvSpPr>
          <p:nvPr>
            <p:ph sz="half" idx="2"/>
          </p:nvPr>
        </p:nvSpPr>
        <p:spPr>
          <a:xfrm>
            <a:off x="603169" y="1964968"/>
            <a:ext cx="2825831" cy="4132946"/>
          </a:xfrm>
        </p:spPr>
        <p:txBody>
          <a:bodyPr>
            <a:normAutofit/>
          </a:bodyPr>
          <a:lstStyle/>
          <a:p>
            <a:r>
              <a:rPr lang="en-US" sz="1500" dirty="0"/>
              <a:t>You have logged </a:t>
            </a:r>
            <a:r>
              <a:rPr lang="en-US" sz="1500" dirty="0" smtClean="0"/>
              <a:t>into</a:t>
            </a:r>
            <a:br>
              <a:rPr lang="en-US" sz="1500" dirty="0" smtClean="0"/>
            </a:br>
            <a:r>
              <a:rPr lang="en-US" sz="1500" dirty="0" smtClean="0"/>
              <a:t>Khan </a:t>
            </a:r>
            <a:r>
              <a:rPr lang="en-US" sz="1500" dirty="0"/>
              <a:t>Academy for the first time and will be asked if you would like to send PSAT results </a:t>
            </a:r>
            <a:endParaRPr lang="en-US" sz="1500" dirty="0" smtClean="0"/>
          </a:p>
          <a:p>
            <a:r>
              <a:rPr lang="en-US" sz="1500" dirty="0" smtClean="0"/>
              <a:t>If you already have a Khan Academy account, a prompt will appear asking</a:t>
            </a:r>
            <a:br>
              <a:rPr lang="en-US" sz="1500" dirty="0" smtClean="0"/>
            </a:br>
            <a:r>
              <a:rPr lang="en-US" sz="1500" dirty="0" smtClean="0"/>
              <a:t>if you want to send your PSAT results to Khan Academy</a:t>
            </a:r>
          </a:p>
          <a:p>
            <a:r>
              <a:rPr lang="en-US" sz="1500" dirty="0" smtClean="0"/>
              <a:t>After </a:t>
            </a:r>
            <a:r>
              <a:rPr lang="en-US" sz="1500" dirty="0"/>
              <a:t>choosing that option, you will be directed to</a:t>
            </a:r>
            <a:r>
              <a:rPr lang="en-US" dirty="0"/>
              <a:t> </a:t>
            </a:r>
            <a:r>
              <a:rPr lang="en-US" b="1" dirty="0">
                <a:solidFill>
                  <a:srgbClr val="0065A4"/>
                </a:solidFill>
                <a:hlinkClick r:id="rId4" tooltip="https://collegeboard.org"/>
              </a:rPr>
              <a:t>collegeboard.org</a:t>
            </a:r>
            <a:endParaRPr lang="en-US" b="1" dirty="0">
              <a:solidFill>
                <a:srgbClr val="0065A4"/>
              </a:solidFill>
            </a:endParaRPr>
          </a:p>
          <a:p>
            <a:endParaRPr lang="en-US" dirty="0"/>
          </a:p>
        </p:txBody>
      </p:sp>
      <p:sp>
        <p:nvSpPr>
          <p:cNvPr id="10" name="Slide Number Placeholder 5"/>
          <p:cNvSpPr>
            <a:spLocks noGrp="1"/>
          </p:cNvSpPr>
          <p:nvPr>
            <p:ph type="sldNum" sz="quarter" idx="12"/>
          </p:nvPr>
        </p:nvSpPr>
        <p:spPr>
          <a:xfrm>
            <a:off x="603168" y="6218621"/>
            <a:ext cx="2133600" cy="365125"/>
          </a:xfrm>
        </p:spPr>
        <p:txBody>
          <a:bodyPr/>
          <a:lstStyle/>
          <a:p>
            <a:fld id="{DF625FB1-CAA2-1745-BF48-B99B069FDFDF}" type="slidenum">
              <a:rPr lang="en-US" smtClean="0"/>
              <a:pPr/>
              <a:t>5</a:t>
            </a:fld>
            <a:endParaRPr lang="en-US" dirty="0"/>
          </a:p>
        </p:txBody>
      </p:sp>
    </p:spTree>
    <p:extLst>
      <p:ext uri="{BB962C8B-B14F-4D97-AF65-F5344CB8AC3E}">
        <p14:creationId xmlns:p14="http://schemas.microsoft.com/office/powerpoint/2010/main" val="617605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lstStyle/>
          <a:p>
            <a:r>
              <a:rPr lang="en-US" dirty="0" smtClean="0">
                <a:solidFill>
                  <a:schemeClr val="bg1">
                    <a:lumMod val="50000"/>
                  </a:schemeClr>
                </a:solidFill>
              </a:rPr>
              <a:t>Step 3:</a:t>
            </a:r>
            <a:br>
              <a:rPr lang="en-US" dirty="0" smtClean="0">
                <a:solidFill>
                  <a:schemeClr val="bg1">
                    <a:lumMod val="50000"/>
                  </a:schemeClr>
                </a:solidFill>
              </a:rPr>
            </a:br>
            <a:r>
              <a:rPr lang="en-US" dirty="0" smtClean="0"/>
              <a:t>Create a College Board Account</a:t>
            </a:r>
            <a:endParaRPr lang="en-US" dirty="0"/>
          </a:p>
        </p:txBody>
      </p:sp>
      <p:pic>
        <p:nvPicPr>
          <p:cNvPr id="4" name="Picture 3" descr="A screen shot shows to fillable boxes a user must fill in to create a College Board Account:  username and password.  A remember me box may be clicked.  A side note advises Students can register for exams, get test scores, find colleges, learn about financial aid and more.  Education professionals can access tools and services designed to support their work, including online reports, test ordering, recruitment support, financial aid solutions and  more.&#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3726" y="2027041"/>
            <a:ext cx="4189050" cy="2636672"/>
          </a:xfrm>
          <a:prstGeom prst="rect">
            <a:avLst/>
          </a:prstGeom>
          <a:noFill/>
          <a:ln w="12700">
            <a:solidFill>
              <a:schemeClr val="bg1">
                <a:lumMod val="75000"/>
              </a:schemeClr>
            </a:solidFill>
            <a:miter lim="800000"/>
            <a:headEnd/>
            <a:tailEnd/>
          </a:ln>
          <a:effectLst>
            <a:outerShdw blurRad="50800" dist="38100" dir="2700000" algn="tl" rotWithShape="0">
              <a:prstClr val="black">
                <a:alpha val="11000"/>
              </a:prstClr>
            </a:outerShdw>
          </a:effectLst>
        </p:spPr>
      </p:pic>
      <p:sp>
        <p:nvSpPr>
          <p:cNvPr id="9" name="Content Placeholder 8"/>
          <p:cNvSpPr>
            <a:spLocks noGrp="1"/>
          </p:cNvSpPr>
          <p:nvPr>
            <p:ph sz="half" idx="2"/>
          </p:nvPr>
        </p:nvSpPr>
        <p:spPr>
          <a:xfrm>
            <a:off x="603169" y="1964968"/>
            <a:ext cx="3226369" cy="4132946"/>
          </a:xfrm>
        </p:spPr>
        <p:txBody>
          <a:bodyPr/>
          <a:lstStyle/>
          <a:p>
            <a:pPr>
              <a:spcBef>
                <a:spcPts val="1200"/>
              </a:spcBef>
            </a:pPr>
            <a:r>
              <a:rPr lang="en-US" sz="1500" dirty="0"/>
              <a:t>Sign in to your College Board account; if you do not have a</a:t>
            </a:r>
            <a:br>
              <a:rPr lang="en-US" sz="1500" dirty="0"/>
            </a:br>
            <a:r>
              <a:rPr lang="en-US" sz="1500" dirty="0"/>
              <a:t>College Board account, click</a:t>
            </a:r>
            <a:br>
              <a:rPr lang="en-US" sz="1500" dirty="0"/>
            </a:br>
            <a:r>
              <a:rPr lang="en-US" sz="1500" dirty="0"/>
              <a:t>'Sign Up' to create one.</a:t>
            </a:r>
          </a:p>
          <a:p>
            <a:pPr>
              <a:spcBef>
                <a:spcPts val="1200"/>
              </a:spcBef>
            </a:pPr>
            <a:r>
              <a:rPr lang="en-US" sz="1500" dirty="0"/>
              <a:t>The steps for creating a</a:t>
            </a:r>
            <a:br>
              <a:rPr lang="en-US" sz="1500" dirty="0"/>
            </a:br>
            <a:r>
              <a:rPr lang="en-US" sz="1500" dirty="0"/>
              <a:t>College Board account are:</a:t>
            </a:r>
          </a:p>
          <a:p>
            <a:pPr marL="515938" lvl="1" indent="-223838" fontAlgn="base">
              <a:spcBef>
                <a:spcPts val="1200"/>
              </a:spcBef>
            </a:pPr>
            <a:r>
              <a:rPr lang="en-US" sz="1400" dirty="0"/>
              <a:t>Click on the “Sign up” blue box</a:t>
            </a:r>
          </a:p>
          <a:p>
            <a:pPr marL="515938" lvl="1" indent="-223838" fontAlgn="base">
              <a:spcBef>
                <a:spcPts val="1200"/>
              </a:spcBef>
            </a:pPr>
            <a:r>
              <a:rPr lang="en-US" sz="1400" dirty="0"/>
              <a:t>Fill in the fields to create your</a:t>
            </a:r>
            <a:br>
              <a:rPr lang="en-US" sz="1400" dirty="0"/>
            </a:br>
            <a:r>
              <a:rPr lang="en-US" sz="1400" dirty="0"/>
              <a:t>student account ensuring all information is correct </a:t>
            </a:r>
          </a:p>
          <a:p>
            <a:pPr marL="515938" lvl="1" indent="-223838" fontAlgn="base">
              <a:spcBef>
                <a:spcPts val="1200"/>
              </a:spcBef>
            </a:pPr>
            <a:r>
              <a:rPr lang="en-US" sz="1400" dirty="0"/>
              <a:t>Click “Next” at the bottom</a:t>
            </a:r>
            <a:br>
              <a:rPr lang="en-US" sz="1400" dirty="0"/>
            </a:br>
            <a:r>
              <a:rPr lang="en-US" sz="1400" dirty="0"/>
              <a:t>when all fields are completed</a:t>
            </a:r>
          </a:p>
          <a:p>
            <a:pPr marL="515938" lvl="1" indent="-223838" fontAlgn="base">
              <a:spcBef>
                <a:spcPts val="1200"/>
              </a:spcBef>
            </a:pPr>
            <a:r>
              <a:rPr lang="en-US" sz="1400" dirty="0"/>
              <a:t>You are now Signed In</a:t>
            </a:r>
          </a:p>
          <a:p>
            <a:endParaRPr lang="en-US" dirty="0"/>
          </a:p>
        </p:txBody>
      </p:sp>
      <p:sp>
        <p:nvSpPr>
          <p:cNvPr id="8" name="Content Placeholder 1"/>
          <p:cNvSpPr txBox="1">
            <a:spLocks/>
          </p:cNvSpPr>
          <p:nvPr/>
        </p:nvSpPr>
        <p:spPr>
          <a:xfrm>
            <a:off x="864415" y="5964471"/>
            <a:ext cx="5338288" cy="333291"/>
          </a:xfrm>
          <a:prstGeom prst="rect">
            <a:avLst/>
          </a:prstGeom>
        </p:spPr>
        <p:txBody>
          <a:bodyPr>
            <a:noAutofit/>
          </a:bodyPr>
          <a:lstStyle>
            <a:lvl1pPr marL="285750" indent="-285750" algn="l" defTabSz="457200" rtl="0" eaLnBrk="1" latinLnBrk="0" hangingPunct="1">
              <a:spcBef>
                <a:spcPts val="1600"/>
              </a:spcBef>
              <a:buClr>
                <a:srgbClr val="0065A4"/>
              </a:buClr>
              <a:buSzPct val="80000"/>
              <a:buFont typeface="Lucida Grande"/>
              <a:buChar char="►"/>
              <a:defRPr sz="1600" kern="1200">
                <a:solidFill>
                  <a:schemeClr val="tx1"/>
                </a:solidFill>
                <a:latin typeface="Arial"/>
                <a:ea typeface="+mn-ea"/>
                <a:cs typeface="Arial"/>
              </a:defRPr>
            </a:lvl1pPr>
            <a:lvl2pPr marL="571500" indent="-2794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2pPr>
            <a:lvl3pPr marL="800100" indent="-2286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3pPr>
            <a:lvl4pPr marL="1092200" indent="-2921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4pPr>
            <a:lvl5pPr marL="1371600" indent="-279400" algn="l" defTabSz="457200" rtl="0" eaLnBrk="1" latinLnBrk="0" hangingPunct="1">
              <a:spcBef>
                <a:spcPts val="1600"/>
              </a:spcBef>
              <a:buClr>
                <a:srgbClr val="0065A4"/>
              </a:buClr>
              <a:buSzPct val="60000"/>
              <a:buFont typeface="Lucida Grande"/>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fontAlgn="base">
              <a:spcBef>
                <a:spcPts val="1200"/>
              </a:spcBef>
              <a:buFont typeface="Lucida Grande"/>
              <a:buNone/>
            </a:pPr>
            <a:r>
              <a:rPr lang="en-US" sz="1200" i="1" dirty="0" smtClean="0"/>
              <a:t>Please note that students under 13 cannot create a College Board Account.</a:t>
            </a:r>
          </a:p>
          <a:p>
            <a:endParaRPr lang="en-US" sz="1050" dirty="0" smtClean="0"/>
          </a:p>
        </p:txBody>
      </p:sp>
      <p:sp>
        <p:nvSpPr>
          <p:cNvPr id="6" name="Slide Number Placeholder 5"/>
          <p:cNvSpPr>
            <a:spLocks noGrp="1"/>
          </p:cNvSpPr>
          <p:nvPr>
            <p:ph type="sldNum" sz="quarter" idx="12"/>
          </p:nvPr>
        </p:nvSpPr>
        <p:spPr/>
        <p:txBody>
          <a:bodyPr/>
          <a:lstStyle/>
          <a:p>
            <a:fld id="{DF625FB1-CAA2-1745-BF48-B99B069FDFDF}" type="slidenum">
              <a:rPr lang="en-US" smtClean="0"/>
              <a:pPr/>
              <a:t>6</a:t>
            </a:fld>
            <a:endParaRPr lang="en-US" dirty="0"/>
          </a:p>
        </p:txBody>
      </p:sp>
    </p:spTree>
    <p:extLst>
      <p:ext uri="{BB962C8B-B14F-4D97-AF65-F5344CB8AC3E}">
        <p14:creationId xmlns:p14="http://schemas.microsoft.com/office/powerpoint/2010/main" val="2729511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7F7F7F"/>
                </a:solidFill>
              </a:rPr>
              <a:t>Step</a:t>
            </a:r>
            <a:r>
              <a:rPr lang="en-US" dirty="0">
                <a:solidFill>
                  <a:schemeClr val="bg1">
                    <a:lumMod val="50000"/>
                  </a:schemeClr>
                </a:solidFill>
              </a:rPr>
              <a:t> </a:t>
            </a:r>
            <a:r>
              <a:rPr lang="en-US" dirty="0" smtClean="0">
                <a:solidFill>
                  <a:schemeClr val="bg1">
                    <a:lumMod val="50000"/>
                  </a:schemeClr>
                </a:solidFill>
              </a:rPr>
              <a:t>3:</a:t>
            </a:r>
            <a:r>
              <a:rPr lang="en-US" dirty="0">
                <a:solidFill>
                  <a:srgbClr val="000000"/>
                </a:solidFill>
              </a:rPr>
              <a:t/>
            </a:r>
            <a:br>
              <a:rPr lang="en-US" dirty="0">
                <a:solidFill>
                  <a:srgbClr val="000000"/>
                </a:solidFill>
              </a:rPr>
            </a:br>
            <a:r>
              <a:rPr lang="en-US" dirty="0" smtClean="0">
                <a:solidFill>
                  <a:schemeClr val="accent1"/>
                </a:solidFill>
              </a:rPr>
              <a:t>And Hit Send to </a:t>
            </a:r>
            <a:r>
              <a:rPr lang="en-US" dirty="0">
                <a:solidFill>
                  <a:schemeClr val="accent1"/>
                </a:solidFill>
              </a:rPr>
              <a:t>Link </a:t>
            </a:r>
            <a:r>
              <a:rPr lang="en-US" dirty="0" smtClean="0">
                <a:solidFill>
                  <a:schemeClr val="accent1"/>
                </a:solidFill>
              </a:rPr>
              <a:t>Accounts</a:t>
            </a:r>
            <a:endParaRPr lang="en-US" dirty="0">
              <a:solidFill>
                <a:schemeClr val="accent1"/>
              </a:solidFill>
            </a:endParaRPr>
          </a:p>
        </p:txBody>
      </p:sp>
      <p:grpSp>
        <p:nvGrpSpPr>
          <p:cNvPr id="3" name="Group 2" descr="A screen shot is titled Request for Approval:  Khan Academy is requesting permission for the following: Press send below to give College Board permission to send your test results to Khan Academy so that Khan Academy can personalize your practice recommendations based on how you did.  And once you’re registered for the SAT College Board will also send Khan Academy your upcoming test dates so they can update your practice schedule.  You can remove permission at any time.  A green send button is highlighted.  Below is a step titled Revoke Permission.  Clicking on the blue button labeled Revoke will do so.&#10;"/>
          <p:cNvGrpSpPr/>
          <p:nvPr/>
        </p:nvGrpSpPr>
        <p:grpSpPr>
          <a:xfrm>
            <a:off x="4358665" y="2082196"/>
            <a:ext cx="3652635" cy="3583331"/>
            <a:chOff x="4358665" y="2082196"/>
            <a:chExt cx="3652635" cy="3583331"/>
          </a:xfrm>
        </p:grpSpPr>
        <p:pic>
          <p:nvPicPr>
            <p:cNvPr id="6" name="Picture 5" descr="A screen shot is titled Request for Approval:  Khan Academy is requesting permission for the following: Press send below to give College Board permission to send your test results to Khan Academy so that Khan Academy can personalize your practice recommendations based on how you did.  And once you’re registered for the SAT College Board will also send Khan Academy your upcoming test dates so they can update your practice schedule.  You can remove permission at any time.  A green send button is highlighted.  Below is a step titled Revoke Permission.  Clicking on the blue button labeled Revoke will do so.&#10;"/>
            <p:cNvPicPr>
              <a:picLocks noChangeAspect="1"/>
            </p:cNvPicPr>
            <p:nvPr/>
          </p:nvPicPr>
          <p:blipFill rotWithShape="1">
            <a:blip r:embed="rId3">
              <a:extLst>
                <a:ext uri="{28A0092B-C50C-407E-A947-70E740481C1C}">
                  <a14:useLocalDpi xmlns:a14="http://schemas.microsoft.com/office/drawing/2010/main" val="0"/>
                </a:ext>
              </a:extLst>
            </a:blip>
            <a:srcRect l="18819" t="10816" r="18131" b="13920"/>
            <a:stretch/>
          </p:blipFill>
          <p:spPr>
            <a:xfrm>
              <a:off x="4358665" y="4175999"/>
              <a:ext cx="3650199" cy="1489528"/>
            </a:xfrm>
            <a:prstGeom prst="rect">
              <a:avLst/>
            </a:prstGeom>
            <a:noFill/>
            <a:ln w="12700">
              <a:solidFill>
                <a:schemeClr val="bg1">
                  <a:lumMod val="75000"/>
                </a:schemeClr>
              </a:solidFill>
              <a:miter lim="800000"/>
              <a:headEnd/>
              <a:tailEnd/>
            </a:ln>
            <a:effectLst>
              <a:outerShdw blurRad="50800" dist="38100" dir="2700000" algn="tl" rotWithShape="0">
                <a:prstClr val="black">
                  <a:alpha val="11000"/>
                </a:prstClr>
              </a:outerShdw>
            </a:effectLst>
          </p:spPr>
        </p:pic>
        <p:pic>
          <p:nvPicPr>
            <p:cNvPr id="4" name="Picture 2" descr="A screen shot is titled Request for Approval:  Khan Academy is requesting permission for the following: Press send below to give College Board permission to send your test results to Khan Academy so that Khan Academy can personalize your practice recommendations based on how you did.  And once you’re registered for the SAT College Board will also send Khan Academy your upcoming test dates so they can update your practice schedule.  You can remove permission at any time.  A green send button is highlighted.  Below is a step titled Revoke Permission.  Clicking on the blue button labeled Revoke will do so.&#10;"/>
            <p:cNvPicPr>
              <a:picLocks noChangeAspect="1" noChangeArrowheads="1"/>
            </p:cNvPicPr>
            <p:nvPr/>
          </p:nvPicPr>
          <p:blipFill rotWithShape="1">
            <a:blip r:embed="rId4">
              <a:extLst>
                <a:ext uri="{28A0092B-C50C-407E-A947-70E740481C1C}">
                  <a14:useLocalDpi xmlns:a14="http://schemas.microsoft.com/office/drawing/2010/main" val="0"/>
                </a:ext>
              </a:extLst>
            </a:blip>
            <a:srcRect t="1011" b="972"/>
            <a:stretch/>
          </p:blipFill>
          <p:spPr bwMode="auto">
            <a:xfrm>
              <a:off x="4358665" y="2082196"/>
              <a:ext cx="3652635" cy="1820125"/>
            </a:xfrm>
            <a:prstGeom prst="rect">
              <a:avLst/>
            </a:prstGeom>
            <a:noFill/>
            <a:ln w="12700">
              <a:solidFill>
                <a:schemeClr val="bg1">
                  <a:lumMod val="75000"/>
                </a:schemeClr>
              </a:solidFill>
              <a:miter lim="800000"/>
              <a:headEnd/>
              <a:tailEnd/>
            </a:ln>
            <a:effectLst>
              <a:outerShdw blurRad="50800" dist="38100" dir="2700000" algn="tl" rotWithShape="0">
                <a:prstClr val="black">
                  <a:alpha val="11000"/>
                </a:prstClr>
              </a:outerShdw>
            </a:effectLst>
            <a:extLst>
              <a:ext uri="{909E8E84-426E-40DD-AFC4-6F175D3DCCD1}">
                <a14:hiddenFill xmlns:a14="http://schemas.microsoft.com/office/drawing/2010/main">
                  <a:solidFill>
                    <a:schemeClr val="accent1"/>
                  </a:solidFill>
                </a14:hiddenFill>
              </a:ext>
            </a:extLst>
          </p:spPr>
        </p:pic>
      </p:grpSp>
      <p:sp>
        <p:nvSpPr>
          <p:cNvPr id="2" name="Content Placeholder 1"/>
          <p:cNvSpPr>
            <a:spLocks noGrp="1"/>
          </p:cNvSpPr>
          <p:nvPr>
            <p:ph sz="half" idx="2"/>
          </p:nvPr>
        </p:nvSpPr>
        <p:spPr>
          <a:xfrm>
            <a:off x="603171" y="1964968"/>
            <a:ext cx="3374026" cy="3450635"/>
          </a:xfrm>
        </p:spPr>
        <p:txBody>
          <a:bodyPr>
            <a:normAutofit/>
          </a:bodyPr>
          <a:lstStyle/>
          <a:p>
            <a:pPr>
              <a:spcBef>
                <a:spcPts val="2200"/>
              </a:spcBef>
            </a:pPr>
            <a:r>
              <a:rPr lang="en-US" sz="1500" dirty="0" smtClean="0"/>
              <a:t>After successfully logging in to your College Board account,</a:t>
            </a:r>
            <a:br>
              <a:rPr lang="en-US" sz="1500" dirty="0" smtClean="0"/>
            </a:br>
            <a:r>
              <a:rPr lang="en-US" sz="1500" dirty="0" smtClean="0"/>
              <a:t>you will be asked for permission to link your accounts.</a:t>
            </a:r>
          </a:p>
          <a:p>
            <a:pPr>
              <a:spcBef>
                <a:spcPts val="2200"/>
              </a:spcBef>
            </a:pPr>
            <a:r>
              <a:rPr lang="en-US" sz="1500" dirty="0" smtClean="0"/>
              <a:t>After clicking “Send” you will</a:t>
            </a:r>
            <a:br>
              <a:rPr lang="en-US" sz="1500" dirty="0" smtClean="0"/>
            </a:br>
            <a:r>
              <a:rPr lang="en-US" sz="1500" dirty="0" smtClean="0"/>
              <a:t>be redirected </a:t>
            </a:r>
            <a:r>
              <a:rPr lang="en-US" sz="1500" dirty="0"/>
              <a:t>t</a:t>
            </a:r>
            <a:r>
              <a:rPr lang="en-US" sz="1500" dirty="0" smtClean="0"/>
              <a:t>o SAT practice</a:t>
            </a:r>
            <a:br>
              <a:rPr lang="en-US" sz="1500" dirty="0" smtClean="0"/>
            </a:br>
            <a:r>
              <a:rPr lang="en-US" sz="1500" dirty="0" smtClean="0"/>
              <a:t>on the Khan Academy site. </a:t>
            </a:r>
          </a:p>
          <a:p>
            <a:pPr>
              <a:spcBef>
                <a:spcPts val="2200"/>
              </a:spcBef>
            </a:pPr>
            <a:r>
              <a:rPr lang="en-US" sz="1500" dirty="0" smtClean="0"/>
              <a:t>You can remove the link at</a:t>
            </a:r>
            <a:br>
              <a:rPr lang="en-US" sz="1500" dirty="0" smtClean="0"/>
            </a:br>
            <a:r>
              <a:rPr lang="en-US" sz="1500" dirty="0" smtClean="0"/>
              <a:t>any time, by clicking on</a:t>
            </a:r>
            <a:br>
              <a:rPr lang="en-US" sz="1500" dirty="0" smtClean="0"/>
            </a:br>
            <a:r>
              <a:rPr lang="en-US" sz="1500" dirty="0" smtClean="0"/>
              <a:t>“Revoke” which is found in College Board account settings.</a:t>
            </a:r>
          </a:p>
          <a:p>
            <a:endParaRPr lang="en-US" dirty="0" smtClean="0"/>
          </a:p>
          <a:p>
            <a:endParaRPr lang="en-US" dirty="0" smtClean="0"/>
          </a:p>
        </p:txBody>
      </p:sp>
      <p:sp>
        <p:nvSpPr>
          <p:cNvPr id="7" name="Slide Number Placeholder 5"/>
          <p:cNvSpPr>
            <a:spLocks noGrp="1"/>
          </p:cNvSpPr>
          <p:nvPr>
            <p:ph type="sldNum" sz="quarter" idx="12"/>
          </p:nvPr>
        </p:nvSpPr>
        <p:spPr/>
        <p:txBody>
          <a:bodyPr/>
          <a:lstStyle/>
          <a:p>
            <a:fld id="{DF625FB1-CAA2-1745-BF48-B99B069FDFDF}" type="slidenum">
              <a:rPr lang="en-US" smtClean="0"/>
              <a:pPr/>
              <a:t>7</a:t>
            </a:fld>
            <a:endParaRPr lang="en-US" dirty="0"/>
          </a:p>
        </p:txBody>
      </p:sp>
    </p:spTree>
    <p:extLst>
      <p:ext uri="{BB962C8B-B14F-4D97-AF65-F5344CB8AC3E}">
        <p14:creationId xmlns:p14="http://schemas.microsoft.com/office/powerpoint/2010/main" val="4266177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nSpc>
                <a:spcPts val="3240"/>
              </a:lnSpc>
            </a:pPr>
            <a:r>
              <a:rPr lang="en-US" dirty="0" smtClean="0"/>
              <a:t>Now</a:t>
            </a:r>
            <a:r>
              <a:rPr lang="en-US" dirty="0">
                <a:solidFill>
                  <a:schemeClr val="accent1"/>
                </a:solidFill>
              </a:rPr>
              <a:t> </a:t>
            </a:r>
            <a:r>
              <a:rPr lang="en-US" dirty="0" smtClean="0"/>
              <a:t>Start Practicing on Khan </a:t>
            </a:r>
            <a:r>
              <a:rPr lang="en-US" dirty="0"/>
              <a:t>Academy </a:t>
            </a:r>
            <a:r>
              <a:rPr lang="en-US" dirty="0" smtClean="0"/>
              <a:t>with Personalized </a:t>
            </a:r>
            <a:r>
              <a:rPr lang="en-US" dirty="0"/>
              <a:t>Recommendations</a:t>
            </a:r>
          </a:p>
        </p:txBody>
      </p:sp>
      <p:sp>
        <p:nvSpPr>
          <p:cNvPr id="9" name="Content Placeholder 8"/>
          <p:cNvSpPr>
            <a:spLocks noGrp="1"/>
          </p:cNvSpPr>
          <p:nvPr>
            <p:ph sz="half" idx="2"/>
          </p:nvPr>
        </p:nvSpPr>
        <p:spPr>
          <a:xfrm>
            <a:off x="603169" y="1964968"/>
            <a:ext cx="2855139" cy="4132946"/>
          </a:xfrm>
        </p:spPr>
        <p:txBody>
          <a:bodyPr>
            <a:noAutofit/>
          </a:bodyPr>
          <a:lstStyle/>
          <a:p>
            <a:pPr>
              <a:spcBef>
                <a:spcPts val="1000"/>
              </a:spcBef>
            </a:pPr>
            <a:r>
              <a:rPr lang="en-US" sz="1500" dirty="0"/>
              <a:t>You can start your practice in either </a:t>
            </a:r>
            <a:r>
              <a:rPr lang="en-US" sz="1500" dirty="0" smtClean="0"/>
              <a:t>Math or </a:t>
            </a:r>
            <a:r>
              <a:rPr lang="en-US" sz="1500" dirty="0"/>
              <a:t>Evidence Based Reading &amp; Writing.</a:t>
            </a:r>
          </a:p>
          <a:p>
            <a:pPr>
              <a:spcBef>
                <a:spcPts val="1200"/>
              </a:spcBef>
            </a:pPr>
            <a:r>
              <a:rPr lang="en-US" sz="1500" dirty="0"/>
              <a:t>The </a:t>
            </a:r>
            <a:r>
              <a:rPr lang="en-US" sz="1500" dirty="0" smtClean="0"/>
              <a:t>recommendations</a:t>
            </a:r>
            <a:br>
              <a:rPr lang="en-US" sz="1500" dirty="0" smtClean="0"/>
            </a:br>
            <a:r>
              <a:rPr lang="en-US" sz="1500" dirty="0" smtClean="0"/>
              <a:t>are </a:t>
            </a:r>
            <a:r>
              <a:rPr lang="en-US" sz="1500" dirty="0"/>
              <a:t>based on how you did on the PSAT/NMSQT or PSAT 8/9. </a:t>
            </a:r>
          </a:p>
          <a:p>
            <a:pPr>
              <a:spcBef>
                <a:spcPts val="1200"/>
              </a:spcBef>
            </a:pPr>
            <a:r>
              <a:rPr lang="en-US" sz="1500" dirty="0"/>
              <a:t>Keep practicing –</a:t>
            </a:r>
            <a:br>
              <a:rPr lang="en-US" sz="1500" dirty="0"/>
            </a:br>
            <a:r>
              <a:rPr lang="en-US" sz="1500" dirty="0"/>
              <a:t>with each additional problem and activity</a:t>
            </a:r>
            <a:br>
              <a:rPr lang="en-US" sz="1500" dirty="0"/>
            </a:br>
            <a:r>
              <a:rPr lang="en-US" sz="1500" dirty="0"/>
              <a:t>the personalization gets stronger and gets you closer to your goal</a:t>
            </a:r>
            <a:br>
              <a:rPr lang="en-US" sz="1500" dirty="0"/>
            </a:br>
            <a:r>
              <a:rPr lang="en-US" sz="1500" dirty="0"/>
              <a:t>score on the SAT,</a:t>
            </a:r>
            <a:br>
              <a:rPr lang="en-US" sz="1500" dirty="0"/>
            </a:br>
            <a:r>
              <a:rPr lang="en-US" sz="1500" dirty="0"/>
              <a:t>PSAT/NMSQT, PSAT 10</a:t>
            </a:r>
            <a:r>
              <a:rPr lang="en-US" sz="1500" dirty="0" smtClean="0"/>
              <a:t>,</a:t>
            </a:r>
            <a:br>
              <a:rPr lang="en-US" sz="1500" dirty="0" smtClean="0"/>
            </a:br>
            <a:r>
              <a:rPr lang="en-US" sz="1500" dirty="0" smtClean="0"/>
              <a:t>or </a:t>
            </a:r>
            <a:r>
              <a:rPr lang="en-US" sz="1500" dirty="0"/>
              <a:t>PSAT 8/9.</a:t>
            </a:r>
          </a:p>
          <a:p>
            <a:endParaRPr lang="en-US" sz="1500" dirty="0"/>
          </a:p>
        </p:txBody>
      </p:sp>
      <p:sp>
        <p:nvSpPr>
          <p:cNvPr id="5" name="Slide Number Placeholder 4"/>
          <p:cNvSpPr>
            <a:spLocks noGrp="1"/>
          </p:cNvSpPr>
          <p:nvPr>
            <p:ph type="sldNum" sz="quarter" idx="12"/>
          </p:nvPr>
        </p:nvSpPr>
        <p:spPr/>
        <p:txBody>
          <a:bodyPr/>
          <a:lstStyle/>
          <a:p>
            <a:fld id="{DF625FB1-CAA2-1745-BF48-B99B069FDFDF}" type="slidenum">
              <a:rPr lang="en-US" smtClean="0"/>
              <a:pPr/>
              <a:t>8</a:t>
            </a:fld>
            <a:endParaRPr lang="en-US" dirty="0"/>
          </a:p>
        </p:txBody>
      </p:sp>
      <p:pic>
        <p:nvPicPr>
          <p:cNvPr id="2" name="Picture 1" descr="SATDashboard-AfterLin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1394" y="2107217"/>
            <a:ext cx="4805931" cy="3454263"/>
          </a:xfrm>
          <a:prstGeom prst="rect">
            <a:avLst/>
          </a:prstGeom>
          <a:noFill/>
          <a:ln w="12700">
            <a:solidFill>
              <a:schemeClr val="bg1">
                <a:lumMod val="75000"/>
              </a:schemeClr>
            </a:solidFill>
            <a:miter lim="800000"/>
            <a:headEnd/>
            <a:tailEnd/>
          </a:ln>
          <a:effectLst>
            <a:outerShdw blurRad="50800" dist="38100" dir="2700000" algn="tl" rotWithShape="0">
              <a:prstClr val="black">
                <a:alpha val="11000"/>
              </a:prstClr>
            </a:outerShdw>
          </a:effectLst>
        </p:spPr>
      </p:pic>
    </p:spTree>
    <p:extLst>
      <p:ext uri="{BB962C8B-B14F-4D97-AF65-F5344CB8AC3E}">
        <p14:creationId xmlns:p14="http://schemas.microsoft.com/office/powerpoint/2010/main" val="1002432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vert="horz" lIns="91440" tIns="45720" rIns="91440" bIns="45720" rtlCol="0" anchor="t" anchorCtr="0">
        <a:normAutofit/>
      </a:bodyPr>
      <a:lstStyle>
        <a:defPPr>
          <a:defRPr sz="1400" dirty="0" smtClean="0">
            <a:solidFill>
              <a:schemeClr val="tx1">
                <a:lumMod val="85000"/>
                <a:lumOff val="1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5049</TotalTime>
  <Words>660</Words>
  <Application>Microsoft Office PowerPoint</Application>
  <PresentationFormat>On-screen Show (4:3)</PresentationFormat>
  <Paragraphs>64</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Linking Khan Academy and College Board Student Accounts</vt:lpstr>
      <vt:lpstr>Why link Khan Academy and College Board Accounts? </vt:lpstr>
      <vt:lpstr>Steps to link your College Board and Khan Academy Accounts</vt:lpstr>
      <vt:lpstr>Step 1: Create a Khan Academy Account</vt:lpstr>
      <vt:lpstr>Step 2:  Begin to link your Khan Academy Account to College Board</vt:lpstr>
      <vt:lpstr>Step 3: Create a College Board Account</vt:lpstr>
      <vt:lpstr>Step 3: And Hit Send to Link Accounts</vt:lpstr>
      <vt:lpstr>Now Start Practicing on Khan Academy with Personalized Recommendations</vt:lpstr>
    </vt:vector>
  </TitlesOfParts>
  <Company>The College Board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Linking College Board and Khan Academy Student Accounts</dc:title>
  <dc:subject>Students can use their scores to get free, personalized SAT practice from Khan Academy in just three steps.</dc:subject>
  <dc:creator>The College Board, PSAT/NMSQT, SAT Suite of Assessments</dc:creator>
  <cp:keywords>Score release, PSAT/NMSQT, Khan Academy, College Board, SAT Suite of Assessments</cp:keywords>
  <cp:lastModifiedBy>Mitchell, Kathy J Ms. CIV OSD/DoDEA-Pacific</cp:lastModifiedBy>
  <cp:revision>249</cp:revision>
  <cp:lastPrinted>2015-05-22T15:52:36Z</cp:lastPrinted>
  <dcterms:created xsi:type="dcterms:W3CDTF">2013-10-07T17:33:18Z</dcterms:created>
  <dcterms:modified xsi:type="dcterms:W3CDTF">2017-01-26T08:24:12Z</dcterms:modified>
</cp:coreProperties>
</file>